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81" r:id="rId3"/>
    <p:sldId id="282" r:id="rId4"/>
    <p:sldId id="261" r:id="rId5"/>
    <p:sldId id="260" r:id="rId6"/>
    <p:sldId id="259" r:id="rId7"/>
    <p:sldId id="265" r:id="rId8"/>
    <p:sldId id="263" r:id="rId9"/>
    <p:sldId id="268" r:id="rId10"/>
    <p:sldId id="269" r:id="rId11"/>
    <p:sldId id="273" r:id="rId12"/>
    <p:sldId id="278" r:id="rId13"/>
    <p:sldId id="270" r:id="rId14"/>
    <p:sldId id="272" r:id="rId15"/>
    <p:sldId id="275" r:id="rId16"/>
    <p:sldId id="276" r:id="rId17"/>
    <p:sldId id="274" r:id="rId18"/>
    <p:sldId id="277" r:id="rId19"/>
    <p:sldId id="279" r:id="rId20"/>
    <p:sldId id="271" r:id="rId21"/>
    <p:sldId id="283" r:id="rId22"/>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2" autoAdjust="0"/>
  </p:normalViewPr>
  <p:slideViewPr>
    <p:cSldViewPr>
      <p:cViewPr>
        <p:scale>
          <a:sx n="83" d="100"/>
          <a:sy n="83" d="100"/>
        </p:scale>
        <p:origin x="-690" y="7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1804"/>
          </a:xfrm>
          <a:prstGeom prst="rect">
            <a:avLst/>
          </a:prstGeom>
        </p:spPr>
        <p:txBody>
          <a:bodyPr vert="horz" lIns="91440" tIns="45720" rIns="91440" bIns="45720" rtlCol="0"/>
          <a:lstStyle>
            <a:lvl1pPr algn="r">
              <a:defRPr sz="1200"/>
            </a:lvl1pPr>
          </a:lstStyle>
          <a:p>
            <a:fld id="{C0F0D5FA-7CBF-4B45-B664-25101F8AA261}" type="datetimeFigureOut">
              <a:rPr lang="en-CA" smtClean="0"/>
              <a:t>11/02/2016</a:t>
            </a:fld>
            <a:endParaRPr lang="en-CA"/>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2971800" cy="461804"/>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772668"/>
            <a:ext cx="2971800" cy="461804"/>
          </a:xfrm>
          <a:prstGeom prst="rect">
            <a:avLst/>
          </a:prstGeom>
        </p:spPr>
        <p:txBody>
          <a:bodyPr vert="horz" lIns="91440" tIns="45720" rIns="91440" bIns="45720" rtlCol="0" anchor="b"/>
          <a:lstStyle>
            <a:lvl1pPr algn="r">
              <a:defRPr sz="1200"/>
            </a:lvl1pPr>
          </a:lstStyle>
          <a:p>
            <a:fld id="{F9742B33-ABEF-442F-8693-A701AA177AA5}" type="slidenum">
              <a:rPr lang="en-CA" smtClean="0"/>
              <a:t>‹#›</a:t>
            </a:fld>
            <a:endParaRPr lang="en-CA"/>
          </a:p>
        </p:txBody>
      </p:sp>
    </p:spTree>
    <p:extLst>
      <p:ext uri="{BB962C8B-B14F-4D97-AF65-F5344CB8AC3E}">
        <p14:creationId xmlns:p14="http://schemas.microsoft.com/office/powerpoint/2010/main" val="17396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quinediseasecc.org/admin/sponsors.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2.gov.bc.ca/gov/content/industry/agriculture-seafood/animals-and-crops/animal-health/reportable-notifiable-diseases/equine-disease-repor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oie.int/en/about-us/wo/regional-commissions/" TargetMode="External"/><Relationship Id="rId3" Type="http://schemas.openxmlformats.org/officeDocument/2006/relationships/hyperlink" Target="http://www.oie.int/en/about-us/international-and-regional-organisations/" TargetMode="External"/><Relationship Id="rId7" Type="http://schemas.openxmlformats.org/officeDocument/2006/relationships/hyperlink" Target="http://www.oie.int/en/about-us/wo/counci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oie.int/en/about-us/director-general-office/biography/" TargetMode="External"/><Relationship Id="rId5" Type="http://schemas.openxmlformats.org/officeDocument/2006/relationships/hyperlink" Target="http://www.oie.int/en/about-us/wo/headquarters/" TargetMode="External"/><Relationship Id="rId10" Type="http://schemas.openxmlformats.org/officeDocument/2006/relationships/hyperlink" Target="mailto:oie@oie.int" TargetMode="External"/><Relationship Id="rId4" Type="http://schemas.openxmlformats.org/officeDocument/2006/relationships/hyperlink" Target="http://www.oie.int/en/about-us/wo/world-assembly/" TargetMode="External"/><Relationship Id="rId9" Type="http://schemas.openxmlformats.org/officeDocument/2006/relationships/hyperlink" Target="http://www.oie.int/en/about-us/wo/commissions-mast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dgpowe2@uky.ed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2.ca.uky.edu/gluck/q_apr07.as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espe.net/page/partenair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respe.net/sousreseau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quinella.ch/fileadmin/user_upload/redaktion/Meldungsliste_Homepage.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quinella.ch/fileadmin/user_upload/redaktion/Equinella_AGBs_2016-09-20_de.pdf" TargetMode="External"/><Relationship Id="rId5" Type="http://schemas.openxmlformats.org/officeDocument/2006/relationships/hyperlink" Target="http://www.blv.admin.ch/gesundheit_tiere/03541/03550/index.html?lang=de" TargetMode="External"/><Relationship Id="rId4" Type="http://schemas.openxmlformats.org/officeDocument/2006/relationships/hyperlink" Target="https://www.equinella.ch/fileadmin/user_upload/redaktion/Flyer_Equinella.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9742B33-ABEF-442F-8693-A701AA177AA5}" type="slidenum">
              <a:rPr lang="en-CA" smtClean="0"/>
              <a:t>1</a:t>
            </a:fld>
            <a:endParaRPr lang="en-CA"/>
          </a:p>
        </p:txBody>
      </p:sp>
    </p:spTree>
    <p:extLst>
      <p:ext uri="{BB962C8B-B14F-4D97-AF65-F5344CB8AC3E}">
        <p14:creationId xmlns:p14="http://schemas.microsoft.com/office/powerpoint/2010/main" val="343360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10</a:t>
            </a:fld>
            <a:endParaRPr lang="en-CA"/>
          </a:p>
        </p:txBody>
      </p:sp>
    </p:spTree>
    <p:extLst>
      <p:ext uri="{BB962C8B-B14F-4D97-AF65-F5344CB8AC3E}">
        <p14:creationId xmlns:p14="http://schemas.microsoft.com/office/powerpoint/2010/main" val="1585110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 IS THE EDCC</a:t>
            </a:r>
          </a:p>
          <a:p>
            <a:r>
              <a:rPr lang="en-CA" dirty="0" smtClean="0"/>
              <a:t>The Equine Disease Communication Center (EDCC) works to protect horses and the horse industry from the threat of infectious diseases in North America. The communication system is designed to seek and report real time information about disease outbreaks similar to how the Centers for Disease Control and Prevention (CDC) alerts the human population about diseases in people.</a:t>
            </a:r>
          </a:p>
          <a:p>
            <a:r>
              <a:rPr lang="en-CA" dirty="0" smtClean="0"/>
              <a:t>The goal of the EDCC is to alert the horse industry about disease outbreak information to help mitigate and prevent the spread of disease. Ultimately frequent and accurate information about diseases outbreaks improves horse welfare and helps to prevent negative economic impact that can result from decreased horse use due to a fear of spreading infection. As part of the National Equine Health Plan the EDCC will serve as part of the communication to help educate and promote research about endemic and foreign disease.</a:t>
            </a:r>
          </a:p>
          <a:p>
            <a:r>
              <a:rPr lang="en-CA" dirty="0" smtClean="0"/>
              <a:t>Working in cooperation with state animal health officials and the United State Department of Agriculture, the EDCC seeks information about current disease outbreaks from news media, social media, official state reports and veterinary practitioners. Once information is confirmed, it is immediately posted on this website and messages sent to all states and horse organizations by email. Daily updates are posted until each outbreak is contained or deemed no longer a threat.</a:t>
            </a:r>
          </a:p>
          <a:p>
            <a:r>
              <a:rPr lang="en-CA" dirty="0" smtClean="0"/>
              <a:t>The EDCC is made possible by generous donations from organizations and horse owners. Please visit our sponsors that have generously supported this program for the benefit of the health and welfare of horses. To learn how you can help go to </a:t>
            </a:r>
            <a:r>
              <a:rPr lang="en-CA" dirty="0" smtClean="0">
                <a:hlinkClick r:id="rId3"/>
              </a:rPr>
              <a:t>SUPPORT</a:t>
            </a:r>
            <a:endParaRPr lang="en-CA" dirty="0" smtClean="0"/>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11</a:t>
            </a:fld>
            <a:endParaRPr lang="en-CA"/>
          </a:p>
        </p:txBody>
      </p:sp>
    </p:spTree>
    <p:extLst>
      <p:ext uri="{BB962C8B-B14F-4D97-AF65-F5344CB8AC3E}">
        <p14:creationId xmlns:p14="http://schemas.microsoft.com/office/powerpoint/2010/main" val="2085116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12</a:t>
            </a:fld>
            <a:endParaRPr lang="en-CA"/>
          </a:p>
        </p:txBody>
      </p:sp>
    </p:spTree>
    <p:extLst>
      <p:ext uri="{BB962C8B-B14F-4D97-AF65-F5344CB8AC3E}">
        <p14:creationId xmlns:p14="http://schemas.microsoft.com/office/powerpoint/2010/main" val="395073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Terrestrial Animal Disease Surveillance</a:t>
            </a:r>
          </a:p>
          <a:p>
            <a:r>
              <a:rPr lang="en-CA" dirty="0" smtClean="0"/>
              <a:t>Animal disease surveillance supports Canada's ability to recognize and deal with emerging animal disease problems. Surveillance also plays an import role in providing Canadian livestock and poultry products access to more markets.</a:t>
            </a:r>
          </a:p>
          <a:p>
            <a:r>
              <a:rPr lang="en-CA" dirty="0" smtClean="0"/>
              <a:t>The Canadian Food Inspection Agency's surveillance activities are supported by:</a:t>
            </a:r>
          </a:p>
          <a:p>
            <a:r>
              <a:rPr lang="en-CA" dirty="0" smtClean="0"/>
              <a:t>a nationwide network known as Canadian Animal Health Surveillance Network (CAHSN), which draws on the disease detection capabilities of practising veterinarians, provincial and university diagnostic laboratories and the federal government;</a:t>
            </a:r>
          </a:p>
          <a:p>
            <a:r>
              <a:rPr lang="en-CA" dirty="0" smtClean="0"/>
              <a:t>animal identification programs which help trace disease outbreaks to their source.</a:t>
            </a:r>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13</a:t>
            </a:fld>
            <a:endParaRPr lang="en-CA"/>
          </a:p>
        </p:txBody>
      </p:sp>
    </p:spTree>
    <p:extLst>
      <p:ext uri="{BB962C8B-B14F-4D97-AF65-F5344CB8AC3E}">
        <p14:creationId xmlns:p14="http://schemas.microsoft.com/office/powerpoint/2010/main" val="383290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9742B33-ABEF-442F-8693-A701AA177AA5}" type="slidenum">
              <a:rPr lang="en-CA" smtClean="0"/>
              <a:t>14</a:t>
            </a:fld>
            <a:endParaRPr lang="en-CA"/>
          </a:p>
        </p:txBody>
      </p:sp>
    </p:spTree>
    <p:extLst>
      <p:ext uri="{BB962C8B-B14F-4D97-AF65-F5344CB8AC3E}">
        <p14:creationId xmlns:p14="http://schemas.microsoft.com/office/powerpoint/2010/main" val="3442063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effectLst/>
              </a:rPr>
              <a:t>B.C. Equine Disease Surveillance &amp; Report</a:t>
            </a:r>
          </a:p>
          <a:p>
            <a:r>
              <a:rPr lang="en-CA" dirty="0" smtClean="0">
                <a:effectLst/>
              </a:rPr>
              <a:t>To help protect BC’s horses the Animal Health Centre at the BC Ministry of Agriculture has launched a webpage devoted to equine disease reporting: </a:t>
            </a:r>
            <a:r>
              <a:rPr lang="en-CA" b="1" dirty="0" smtClean="0">
                <a:effectLst/>
              </a:rPr>
              <a:t>B.C. Equine Disease Surveillance &amp; Report. </a:t>
            </a:r>
            <a:r>
              <a:rPr lang="en-CA" dirty="0" smtClean="0">
                <a:effectLst/>
              </a:rPr>
              <a:t> The timely reporting of accurate information about disease outbreaks allows owners to make informed decisions, improves horse welfare and helps to mitigate the potential for serious financial loss to the industry.</a:t>
            </a:r>
          </a:p>
          <a:p>
            <a:r>
              <a:rPr lang="en-CA" dirty="0" smtClean="0">
                <a:effectLst/>
              </a:rPr>
              <a:t>The goal is to increase and facilitate communication with current and reliable reporting for veterinarians, horse owners and other stakeholders to help inform and educate.</a:t>
            </a:r>
          </a:p>
          <a:p>
            <a:r>
              <a:rPr lang="en-CA" dirty="0" smtClean="0">
                <a:effectLst/>
              </a:rPr>
              <a:t>This “Surveillance and Report” program is a cooperative information sharing partnership between the B.C. government’s Animal Health Centre and veterinarians practicing in B.C. Verified diagnostic information regarding the occurrence of reportable, notifiable and non-reportable/notifiable diseases will be posted in the </a:t>
            </a:r>
            <a:r>
              <a:rPr lang="en-CA" b="1" dirty="0" smtClean="0">
                <a:effectLst/>
              </a:rPr>
              <a:t>B.C. Equine Disease Surveillance &amp; Report</a:t>
            </a:r>
            <a:r>
              <a:rPr lang="en-CA" dirty="0" smtClean="0">
                <a:effectLst/>
              </a:rPr>
              <a:t>. At this time there isn’t an email alert system in place so </a:t>
            </a:r>
            <a:r>
              <a:rPr lang="en-CA" sz="1200" kern="1200" dirty="0" smtClean="0">
                <a:solidFill>
                  <a:schemeClr val="tx1"/>
                </a:solidFill>
                <a:effectLst/>
                <a:latin typeface="+mn-lt"/>
                <a:ea typeface="+mn-ea"/>
                <a:cs typeface="+mn-cs"/>
                <a:hlinkClick r:id="rId3"/>
              </a:rPr>
              <a:t>check the website for information</a:t>
            </a:r>
            <a:r>
              <a:rPr lang="en-CA" dirty="0" smtClean="0">
                <a:effectLst/>
              </a:rPr>
              <a:t>.</a:t>
            </a:r>
          </a:p>
          <a:p>
            <a:endParaRPr lang="en-CA" dirty="0" smtClean="0"/>
          </a:p>
          <a:p>
            <a:r>
              <a:rPr lang="en-CA" b="1" dirty="0" smtClean="0">
                <a:effectLst/>
              </a:rPr>
              <a:t>B.C. Equine Disease Surveillance &amp; Report</a:t>
            </a:r>
          </a:p>
          <a:p>
            <a:r>
              <a:rPr lang="en-CA" b="1" dirty="0" smtClean="0">
                <a:effectLst/>
              </a:rPr>
              <a:t>Mission</a:t>
            </a:r>
          </a:p>
          <a:p>
            <a:r>
              <a:rPr lang="en-CA" dirty="0" smtClean="0">
                <a:effectLst/>
              </a:rPr>
              <a:t>To communicate the status of reportable and notifiable equine diseases in B.C. To also communicate the status of equine non-reportable and non-notifiable diseases at the discretion of equine veterinarians. This information is intended for veterinarians, horse owners and other stakeholders in the provincial equine industry.</a:t>
            </a:r>
          </a:p>
          <a:p>
            <a:r>
              <a:rPr lang="en-CA" b="1" dirty="0" smtClean="0">
                <a:effectLst/>
              </a:rPr>
              <a:t>How the surveillance program works</a:t>
            </a:r>
          </a:p>
          <a:p>
            <a:r>
              <a:rPr lang="en-CA" dirty="0" smtClean="0">
                <a:effectLst/>
              </a:rPr>
              <a:t>The program is a cooperative information sharing partnership between the B.C. government's Animal Health Centre and veterinarians practicing in B.C. Verified diagnostic information regarding the occurrence of reportable, notifiable and non-reportable/notifiable diseases will be posted below in the B.C. Equine Disease Report. </a:t>
            </a:r>
          </a:p>
          <a:p>
            <a:r>
              <a:rPr lang="en-CA" b="1" dirty="0" smtClean="0">
                <a:effectLst/>
              </a:rPr>
              <a:t>Diseases to be communicated in the report:</a:t>
            </a:r>
          </a:p>
          <a:p>
            <a:r>
              <a:rPr lang="en-CA" b="1" dirty="0" smtClean="0">
                <a:effectLst/>
              </a:rPr>
              <a:t>Non-reportable and Non-notifiable Diseases:</a:t>
            </a:r>
            <a:r>
              <a:rPr lang="en-CA" dirty="0" smtClean="0">
                <a:effectLst/>
              </a:rPr>
              <a:t> To post a diagnosis of a non-reportable, non-notifiable disease on this site, the veterinarian will contact the page manager at 1-800-661-9903 with the clinical and diagnostic information for the case. The manager will upload the case to the Equine Disease Report and will follow the case with the veterinarian to resolution. Updates to the case will be added to the Equine Disease Report as warranted.</a:t>
            </a:r>
          </a:p>
          <a:p>
            <a:r>
              <a:rPr lang="en-CA" b="1" dirty="0" smtClean="0">
                <a:effectLst/>
              </a:rPr>
              <a:t>Reportable and Notifiable Diseases:</a:t>
            </a:r>
            <a:r>
              <a:rPr lang="en-CA" dirty="0" smtClean="0">
                <a:effectLst/>
              </a:rPr>
              <a:t> These diseases prescribed under the Animal Health Act are </a:t>
            </a:r>
            <a:r>
              <a:rPr lang="en-CA" b="1" dirty="0" smtClean="0">
                <a:effectLst/>
              </a:rPr>
              <a:t>mandatory to report</a:t>
            </a:r>
            <a:r>
              <a:rPr lang="en-CA" dirty="0" smtClean="0">
                <a:effectLst/>
              </a:rPr>
              <a:t> to the Chief Veterinary Officer of B.C. upon diagnosis. After a reportable or notifiable disease is reported, the Chief Veterinary Officer will inform the page manager of the diagnosis for posting in the disease report below. To see a list of all equine reportable and notifiable diseases, please click the headings.</a:t>
            </a:r>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15</a:t>
            </a:fld>
            <a:endParaRPr lang="en-CA"/>
          </a:p>
        </p:txBody>
      </p:sp>
    </p:spTree>
    <p:extLst>
      <p:ext uri="{BB962C8B-B14F-4D97-AF65-F5344CB8AC3E}">
        <p14:creationId xmlns:p14="http://schemas.microsoft.com/office/powerpoint/2010/main" val="144692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Could remove</a:t>
            </a:r>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16</a:t>
            </a:fld>
            <a:endParaRPr lang="en-CA"/>
          </a:p>
        </p:txBody>
      </p:sp>
    </p:spTree>
    <p:extLst>
      <p:ext uri="{BB962C8B-B14F-4D97-AF65-F5344CB8AC3E}">
        <p14:creationId xmlns:p14="http://schemas.microsoft.com/office/powerpoint/2010/main" val="4011706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9742B33-ABEF-442F-8693-A701AA177AA5}" type="slidenum">
              <a:rPr lang="en-CA" smtClean="0"/>
              <a:t>17</a:t>
            </a:fld>
            <a:endParaRPr lang="en-CA"/>
          </a:p>
        </p:txBody>
      </p:sp>
    </p:spTree>
    <p:extLst>
      <p:ext uri="{BB962C8B-B14F-4D97-AF65-F5344CB8AC3E}">
        <p14:creationId xmlns:p14="http://schemas.microsoft.com/office/powerpoint/2010/main" val="249930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FROM WENDY WILKINS </a:t>
            </a:r>
          </a:p>
          <a:p>
            <a:r>
              <a:rPr lang="en-CA" sz="1200" b="1" kern="1200" dirty="0" smtClean="0">
                <a:solidFill>
                  <a:schemeClr val="tx1"/>
                </a:solidFill>
                <a:effectLst/>
                <a:latin typeface="+mn-lt"/>
                <a:ea typeface="+mn-ea"/>
                <a:cs typeface="+mn-cs"/>
              </a:rPr>
              <a:t>Note: we don’t conduct surveillance, but EHV, WNV and rabies are immediately notifiable diseases in Saskatchewan and we receive reports from labs/vets when these diseases are confirmed.</a:t>
            </a:r>
            <a:endParaRPr lang="en-US"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We monitor EIA submissions to PDS, and supported some targeted surveillance/EIA testing at comingling sites that would agree to be EIA test negative sites going forward. This did result in increased EI </a:t>
            </a:r>
            <a:r>
              <a:rPr lang="en-CA" sz="1200" b="1" kern="1200" dirty="0" err="1" smtClean="0">
                <a:solidFill>
                  <a:schemeClr val="tx1"/>
                </a:solidFill>
                <a:effectLst/>
                <a:latin typeface="+mn-lt"/>
                <a:ea typeface="+mn-ea"/>
                <a:cs typeface="+mn-cs"/>
              </a:rPr>
              <a:t>tesing</a:t>
            </a:r>
            <a:r>
              <a:rPr lang="en-CA" sz="1200" b="1" kern="1200" dirty="0" smtClean="0">
                <a:solidFill>
                  <a:schemeClr val="tx1"/>
                </a:solidFill>
                <a:effectLst/>
                <a:latin typeface="+mn-lt"/>
                <a:ea typeface="+mn-ea"/>
                <a:cs typeface="+mn-cs"/>
              </a:rPr>
              <a:t> and in some under-represented parts of the province.</a:t>
            </a:r>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18</a:t>
            </a:fld>
            <a:endParaRPr lang="en-CA"/>
          </a:p>
        </p:txBody>
      </p:sp>
    </p:spTree>
    <p:extLst>
      <p:ext uri="{BB962C8B-B14F-4D97-AF65-F5344CB8AC3E}">
        <p14:creationId xmlns:p14="http://schemas.microsoft.com/office/powerpoint/2010/main" val="255732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Objectives</a:t>
            </a:r>
          </a:p>
          <a:p>
            <a:r>
              <a:rPr lang="en-CA" dirty="0" smtClean="0"/>
              <a:t>Promote detection and reporting quick situation abnormal or may affect the equine livestock health or public health : disease emerging or in resurgence, atypical clinical picture, etc. </a:t>
            </a:r>
          </a:p>
          <a:p>
            <a:r>
              <a:rPr lang="en-CA" dirty="0" smtClean="0"/>
              <a:t>Recommend the implementation of health measures or management of livestock to prevent or control health problems. </a:t>
            </a:r>
          </a:p>
          <a:p>
            <a:r>
              <a:rPr lang="en-CA" dirty="0" smtClean="0"/>
              <a:t>Effective dissemination of relevant information to doctors veterinary practitioners and partners of the equine industry. </a:t>
            </a:r>
          </a:p>
          <a:p>
            <a:r>
              <a:rPr lang="en-CA" dirty="0" smtClean="0"/>
              <a:t>Contribute to the dynamism of the equine industry, particularly in promoting the integration of a component animal health and public health at the heart of the partner organizations.</a:t>
            </a:r>
          </a:p>
          <a:p>
            <a:endParaRPr lang="en-CA" dirty="0" smtClean="0"/>
          </a:p>
          <a:p>
            <a:endParaRPr lang="en-CA" dirty="0" smtClean="0"/>
          </a:p>
          <a:p>
            <a:r>
              <a:rPr lang="en-CA" dirty="0" smtClean="0"/>
              <a:t>Members of the network</a:t>
            </a:r>
          </a:p>
          <a:p>
            <a:r>
              <a:rPr lang="en-CA" dirty="0" smtClean="0"/>
              <a:t>Veterinary doctors of MAPAQ animate the network while ensuring the coordination of activities and by providing expertise in veterinary microbiology and animal pathology. </a:t>
            </a:r>
          </a:p>
          <a:p>
            <a:r>
              <a:rPr lang="en-CA" dirty="0" smtClean="0"/>
              <a:t>Veterinary medical sentries of the Faculty of veterinary medicine (FMV) of the University of Montreal and the different regions of Quebec contribute to the activities of the network and offer their expertise.</a:t>
            </a:r>
          </a:p>
          <a:p>
            <a:r>
              <a:rPr lang="en-CA" dirty="0" smtClean="0"/>
              <a:t>Reporting</a:t>
            </a:r>
          </a:p>
          <a:p>
            <a:endParaRPr lang="en-CA" dirty="0" smtClean="0"/>
          </a:p>
          <a:p>
            <a:r>
              <a:rPr lang="en-CA" dirty="0" smtClean="0"/>
              <a:t>Veterinarians or partners of the RAIZO</a:t>
            </a:r>
          </a:p>
          <a:p>
            <a:endParaRPr lang="en-CA" dirty="0" smtClean="0"/>
          </a:p>
          <a:p>
            <a:r>
              <a:rPr lang="en-CA" dirty="0" smtClean="0"/>
              <a:t>If you see a situation that could endanger the health of livestock or public health, made a report according to either of the following options: </a:t>
            </a:r>
          </a:p>
          <a:p>
            <a:r>
              <a:rPr lang="en-CA" dirty="0" smtClean="0"/>
              <a:t>Contact the Sentinel surveillance Network Manager </a:t>
            </a:r>
          </a:p>
          <a:p>
            <a:endParaRPr lang="en-CA" dirty="0" smtClean="0"/>
          </a:p>
          <a:p>
            <a:r>
              <a:rPr lang="en-CA" dirty="0" smtClean="0"/>
              <a:t>Operation</a:t>
            </a:r>
          </a:p>
          <a:p>
            <a:endParaRPr lang="en-CA" dirty="0" smtClean="0"/>
          </a:p>
          <a:p>
            <a:r>
              <a:rPr lang="en-CA" dirty="0" smtClean="0"/>
              <a:t>Meetings and Conference calls allow Exchange on equine health and a picture of the situation of the major diseases. </a:t>
            </a:r>
          </a:p>
          <a:p>
            <a:endParaRPr lang="en-CA" dirty="0" smtClean="0"/>
          </a:p>
          <a:p>
            <a:r>
              <a:rPr lang="en-CA" dirty="0" smtClean="0"/>
              <a:t>Veterinary medical practitioners are invited to report any abnormal or situation likely to affect public health or equine livestock health network. Surveillance is also supported by data collected by MAPAQ's animal health laboratories and the service of diagnosis of the FMV. </a:t>
            </a:r>
          </a:p>
          <a:p>
            <a:endParaRPr lang="en-CA" dirty="0" smtClean="0"/>
          </a:p>
          <a:p>
            <a:r>
              <a:rPr lang="en-CA" dirty="0" smtClean="0"/>
              <a:t>Surveillance data are analysed by the members of the network. The relevance of follow up as well as to put in place health measures or appropriate management is then evaluated. Information from the activities of the network are distributed to the partners and individuals. </a:t>
            </a:r>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19</a:t>
            </a:fld>
            <a:endParaRPr lang="en-CA"/>
          </a:p>
        </p:txBody>
      </p:sp>
    </p:spTree>
    <p:extLst>
      <p:ext uri="{BB962C8B-B14F-4D97-AF65-F5344CB8AC3E}">
        <p14:creationId xmlns:p14="http://schemas.microsoft.com/office/powerpoint/2010/main" val="2110148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INTRODUCTION Every country in the world has some sort of animal disease surveillance system. Surveillance is needed to understand the health status of the animals in the country, so that problems can be identified and actions can be taken. However, different countries have very different surveillance needs and surveillance capabilities: a wealthy country with few diseases that depends on exports of animals and animal products will have sophisticated surveillance systems to protect trade. A poor country with uncontrolled land borders with multiple other countries that have regular outbreaks of epidemic diseases will be unable to maintain sophisticated surveillance systems and will aim primarily at minimising the impact of major animal diseases.</a:t>
            </a:r>
          </a:p>
          <a:p>
            <a:r>
              <a:rPr lang="en-CA" dirty="0" smtClean="0"/>
              <a:t>Surveillance</a:t>
            </a:r>
            <a:r>
              <a:rPr lang="en-CA" baseline="0" dirty="0" smtClean="0"/>
              <a:t> systems may be focused at the regional level (</a:t>
            </a:r>
            <a:r>
              <a:rPr lang="en-CA" baseline="0" dirty="0" err="1" smtClean="0"/>
              <a:t>eg</a:t>
            </a:r>
            <a:r>
              <a:rPr lang="en-CA" baseline="0" dirty="0" smtClean="0"/>
              <a:t>. province) and nationally with slightly different goals. Tools used for surveillance will also differ greatly between countries.  The animal health needs for a horse owner or veterinarian may be different from those working at a national level (production limiting disease )</a:t>
            </a:r>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2</a:t>
            </a:fld>
            <a:endParaRPr lang="en-CA"/>
          </a:p>
        </p:txBody>
      </p:sp>
    </p:spTree>
    <p:extLst>
      <p:ext uri="{BB962C8B-B14F-4D97-AF65-F5344CB8AC3E}">
        <p14:creationId xmlns:p14="http://schemas.microsoft.com/office/powerpoint/2010/main" val="401550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20</a:t>
            </a:fld>
            <a:endParaRPr lang="en-CA"/>
          </a:p>
        </p:txBody>
      </p:sp>
    </p:spTree>
    <p:extLst>
      <p:ext uri="{BB962C8B-B14F-4D97-AF65-F5344CB8AC3E}">
        <p14:creationId xmlns:p14="http://schemas.microsoft.com/office/powerpoint/2010/main" val="3156274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minimum surveillance capabilities that every country should have are relatively simple. The veterinary services should be able to </a:t>
            </a:r>
          </a:p>
          <a:p>
            <a:r>
              <a:rPr lang="en-CA" dirty="0" smtClean="0"/>
              <a:t>	-describe</a:t>
            </a:r>
            <a:r>
              <a:rPr lang="en-CA" baseline="0" dirty="0" smtClean="0"/>
              <a:t> what important disease are present and</a:t>
            </a:r>
          </a:p>
          <a:p>
            <a:r>
              <a:rPr lang="en-CA" baseline="0" dirty="0" smtClean="0"/>
              <a:t>	-detect the occurrence of important new, emerging or exotic diseases</a:t>
            </a:r>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3</a:t>
            </a:fld>
            <a:endParaRPr lang="en-CA"/>
          </a:p>
        </p:txBody>
      </p:sp>
    </p:spTree>
    <p:extLst>
      <p:ext uri="{BB962C8B-B14F-4D97-AF65-F5344CB8AC3E}">
        <p14:creationId xmlns:p14="http://schemas.microsoft.com/office/powerpoint/2010/main" val="26040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main role of international organisations such as the OIE is not simply to receive surveillance reports from member countries, but to share this information with other countries. In this way, when there is a new outbreak of a disease in one country, those countries that are at risk of disease spread (for instance, countries importing animals from the affected country, or closely neighbouring countries) are able to take appropriate steps to limit the risk. The final users of the surveillance information are the countries themselves – the international organisations simply provide a means to communicate this information between countries. </a:t>
            </a:r>
          </a:p>
          <a:p>
            <a:r>
              <a:rPr lang="en-CA" dirty="0" smtClean="0"/>
              <a:t>national organisations such as the OIE place emphasis on international reporting on animal health status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information allows the national veterinary services to make appropriate, well-informed decisions about disease</a:t>
            </a:r>
            <a:r>
              <a:rPr lang="en-CA" baseline="0" dirty="0" smtClean="0"/>
              <a:t> control</a:t>
            </a:r>
          </a:p>
          <a:p>
            <a:r>
              <a:rPr lang="en-CA" sz="1200" b="1" i="0" kern="1200" dirty="0" smtClean="0">
                <a:solidFill>
                  <a:schemeClr val="tx1"/>
                </a:solidFill>
                <a:effectLst/>
                <a:latin typeface="+mn-lt"/>
                <a:ea typeface="+mn-ea"/>
                <a:cs typeface="+mn-cs"/>
              </a:rPr>
              <a:t>he World Organisation for Animal Health (OIE)</a:t>
            </a:r>
          </a:p>
          <a:p>
            <a:r>
              <a:rPr lang="en-CA" sz="1200" b="0" i="0" kern="1200" dirty="0" smtClean="0">
                <a:solidFill>
                  <a:schemeClr val="tx1"/>
                </a:solidFill>
                <a:effectLst/>
                <a:latin typeface="+mn-lt"/>
                <a:ea typeface="+mn-ea"/>
                <a:cs typeface="+mn-cs"/>
              </a:rPr>
              <a:t>The need to fight animal diseases at global level led to the creation of the Office International des Epizooties through the international Agreement signed on January 25th 1924. In May 2003 the Office became the World Organisation for Animal Health but kept its historical acronym OIE.</a:t>
            </a:r>
          </a:p>
          <a:p>
            <a:r>
              <a:rPr lang="en-CA" sz="1200" b="0" i="0" kern="1200" dirty="0" smtClean="0">
                <a:solidFill>
                  <a:schemeClr val="tx1"/>
                </a:solidFill>
                <a:effectLst/>
                <a:latin typeface="+mn-lt"/>
                <a:ea typeface="+mn-ea"/>
                <a:cs typeface="+mn-cs"/>
              </a:rPr>
              <a:t>The OIE is the intergovernmental organisation responsible for improving animal health worldwide.</a:t>
            </a:r>
          </a:p>
          <a:p>
            <a:r>
              <a:rPr lang="en-CA" sz="1200" b="0" i="0" kern="1200" dirty="0" smtClean="0">
                <a:solidFill>
                  <a:schemeClr val="tx1"/>
                </a:solidFill>
                <a:effectLst/>
                <a:latin typeface="+mn-lt"/>
                <a:ea typeface="+mn-ea"/>
                <a:cs typeface="+mn-cs"/>
              </a:rPr>
              <a:t>It is recognised as a reference organisation by the World Trade Organization (WTO) and in 2016 has a total of 180 Member Countries. The OIE maintains permanent relations with 71 other </a:t>
            </a:r>
            <a:r>
              <a:rPr lang="en-CA" sz="1200" b="0" i="0" u="none" strike="noStrike" kern="1200" dirty="0" smtClean="0">
                <a:solidFill>
                  <a:schemeClr val="tx1"/>
                </a:solidFill>
                <a:effectLst/>
                <a:latin typeface="+mn-lt"/>
                <a:ea typeface="+mn-ea"/>
                <a:cs typeface="+mn-cs"/>
                <a:hlinkClick r:id="rId3"/>
              </a:rPr>
              <a:t>international and regional organisations</a:t>
            </a:r>
            <a:r>
              <a:rPr lang="en-CA" sz="1200" b="0" i="0" kern="1200" dirty="0" smtClean="0">
                <a:solidFill>
                  <a:schemeClr val="tx1"/>
                </a:solidFill>
                <a:effectLst/>
                <a:latin typeface="+mn-lt"/>
                <a:ea typeface="+mn-ea"/>
                <a:cs typeface="+mn-cs"/>
              </a:rPr>
              <a:t> and has Regional and sub-regional Offices on every continent.</a:t>
            </a:r>
          </a:p>
          <a:p>
            <a:r>
              <a:rPr lang="en-CA" sz="1200" b="1" i="0" kern="1200" dirty="0" smtClean="0">
                <a:solidFill>
                  <a:schemeClr val="tx1"/>
                </a:solidFill>
                <a:effectLst/>
                <a:latin typeface="+mn-lt"/>
                <a:ea typeface="+mn-ea"/>
                <a:cs typeface="+mn-cs"/>
              </a:rPr>
              <a:t>How does the organisation function?</a:t>
            </a:r>
          </a:p>
          <a:p>
            <a:r>
              <a:rPr lang="en-CA" sz="1200" b="0" i="0" kern="1200" dirty="0" smtClean="0">
                <a:solidFill>
                  <a:schemeClr val="tx1"/>
                </a:solidFill>
                <a:effectLst/>
                <a:latin typeface="+mn-lt"/>
                <a:ea typeface="+mn-ea"/>
                <a:cs typeface="+mn-cs"/>
              </a:rPr>
              <a:t>The organisation is placed under the authority and control of a </a:t>
            </a:r>
            <a:r>
              <a:rPr lang="en-CA" sz="1200" b="0" i="0" u="none" strike="noStrike" kern="1200" dirty="0" smtClean="0">
                <a:solidFill>
                  <a:schemeClr val="tx1"/>
                </a:solidFill>
                <a:effectLst/>
                <a:latin typeface="+mn-lt"/>
                <a:ea typeface="+mn-ea"/>
                <a:cs typeface="+mn-cs"/>
                <a:hlinkClick r:id="rId4"/>
              </a:rPr>
              <a:t>World Assembly of Delegates</a:t>
            </a:r>
            <a:r>
              <a:rPr lang="en-CA" sz="1200" b="0" i="0" kern="1200" dirty="0" smtClean="0">
                <a:solidFill>
                  <a:schemeClr val="tx1"/>
                </a:solidFill>
                <a:effectLst/>
                <a:latin typeface="+mn-lt"/>
                <a:ea typeface="+mn-ea"/>
                <a:cs typeface="+mn-cs"/>
              </a:rPr>
              <a:t> consisting of Delegates designated by the Governments of all Member Countries.</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The day-to-day operation of the OIE is managed at the </a:t>
            </a:r>
            <a:r>
              <a:rPr lang="en-CA" sz="1200" b="0" i="0" u="none" strike="noStrike" kern="1200" dirty="0" smtClean="0">
                <a:solidFill>
                  <a:schemeClr val="tx1"/>
                </a:solidFill>
                <a:effectLst/>
                <a:latin typeface="+mn-lt"/>
                <a:ea typeface="+mn-ea"/>
                <a:cs typeface="+mn-cs"/>
                <a:hlinkClick r:id="rId5"/>
              </a:rPr>
              <a:t>Headquarters</a:t>
            </a:r>
            <a:r>
              <a:rPr lang="en-CA" sz="1200" b="0" i="0" kern="1200" dirty="0" smtClean="0">
                <a:solidFill>
                  <a:schemeClr val="tx1"/>
                </a:solidFill>
                <a:effectLst/>
                <a:latin typeface="+mn-lt"/>
                <a:ea typeface="+mn-ea"/>
                <a:cs typeface="+mn-cs"/>
              </a:rPr>
              <a:t> situated in Paris and placed under the responsibility of a </a:t>
            </a:r>
            <a:r>
              <a:rPr lang="en-CA" sz="1200" b="0" i="0" u="none" strike="noStrike" kern="1200" dirty="0" smtClean="0">
                <a:solidFill>
                  <a:schemeClr val="tx1"/>
                </a:solidFill>
                <a:effectLst/>
                <a:latin typeface="+mn-lt"/>
                <a:ea typeface="+mn-ea"/>
                <a:cs typeface="+mn-cs"/>
                <a:hlinkClick r:id="rId6"/>
              </a:rPr>
              <a:t>Director General</a:t>
            </a:r>
            <a:r>
              <a:rPr lang="en-CA" sz="1200" b="0" i="0" kern="1200" dirty="0" smtClean="0">
                <a:solidFill>
                  <a:schemeClr val="tx1"/>
                </a:solidFill>
                <a:effectLst/>
                <a:latin typeface="+mn-lt"/>
                <a:ea typeface="+mn-ea"/>
                <a:cs typeface="+mn-cs"/>
              </a:rPr>
              <a:t> elected by the World Assembly of Delegates. The Headquarters implements the resolutions passed by the International Committee and developed with the support of Commissions elected by the Delegates:</a:t>
            </a:r>
          </a:p>
          <a:p>
            <a:r>
              <a:rPr lang="en-CA" sz="1200" b="0" i="0" u="none" strike="noStrike" kern="1200" dirty="0" smtClean="0">
                <a:solidFill>
                  <a:schemeClr val="tx1"/>
                </a:solidFill>
                <a:effectLst/>
                <a:latin typeface="+mn-lt"/>
                <a:ea typeface="+mn-ea"/>
                <a:cs typeface="+mn-cs"/>
                <a:hlinkClick r:id="rId7"/>
              </a:rPr>
              <a:t>Council</a:t>
            </a:r>
            <a:endParaRPr lang="en-CA" sz="1200" b="0" i="0" kern="1200" dirty="0" smtClean="0">
              <a:solidFill>
                <a:schemeClr val="tx1"/>
              </a:solidFill>
              <a:effectLst/>
              <a:latin typeface="+mn-lt"/>
              <a:ea typeface="+mn-ea"/>
              <a:cs typeface="+mn-cs"/>
            </a:endParaRPr>
          </a:p>
          <a:p>
            <a:r>
              <a:rPr lang="en-CA" sz="1200" b="0" i="0" u="none" strike="noStrike" kern="1200" dirty="0" smtClean="0">
                <a:solidFill>
                  <a:schemeClr val="tx1"/>
                </a:solidFill>
                <a:effectLst/>
                <a:latin typeface="+mn-lt"/>
                <a:ea typeface="+mn-ea"/>
                <a:cs typeface="+mn-cs"/>
                <a:hlinkClick r:id="rId8"/>
              </a:rPr>
              <a:t>Regional Commissions</a:t>
            </a:r>
            <a:r>
              <a:rPr lang="en-CA" sz="1200" b="0" i="0" kern="1200" dirty="0" smtClean="0">
                <a:solidFill>
                  <a:schemeClr val="tx1"/>
                </a:solidFill>
                <a:effectLst/>
                <a:latin typeface="+mn-lt"/>
                <a:ea typeface="+mn-ea"/>
                <a:cs typeface="+mn-cs"/>
              </a:rPr>
              <a:t> (5)</a:t>
            </a:r>
          </a:p>
          <a:p>
            <a:r>
              <a:rPr lang="en-CA" sz="1200" b="0" i="0" u="none" strike="noStrike" kern="1200" dirty="0" smtClean="0">
                <a:solidFill>
                  <a:schemeClr val="tx1"/>
                </a:solidFill>
                <a:effectLst/>
                <a:latin typeface="+mn-lt"/>
                <a:ea typeface="+mn-ea"/>
                <a:cs typeface="+mn-cs"/>
                <a:hlinkClick r:id="rId9"/>
              </a:rPr>
              <a:t>Specialist Technical Commissions</a:t>
            </a:r>
            <a:r>
              <a:rPr lang="en-CA" sz="1200" b="0" i="0" kern="1200" dirty="0" smtClean="0">
                <a:solidFill>
                  <a:schemeClr val="tx1"/>
                </a:solidFill>
                <a:effectLst/>
                <a:latin typeface="+mn-lt"/>
                <a:ea typeface="+mn-ea"/>
                <a:cs typeface="+mn-cs"/>
              </a:rPr>
              <a:t> (4)</a:t>
            </a:r>
          </a:p>
          <a:p>
            <a:r>
              <a:rPr lang="en-CA" sz="1200" b="0" i="0" kern="1200" dirty="0" smtClean="0">
                <a:solidFill>
                  <a:schemeClr val="tx1"/>
                </a:solidFill>
                <a:effectLst/>
                <a:latin typeface="+mn-lt"/>
                <a:ea typeface="+mn-ea"/>
                <a:cs typeface="+mn-cs"/>
              </a:rPr>
              <a:t>The OIE's financial resources are derived principally from compulsory annual contributions backed up by voluntary contributions from Member Countries.</a:t>
            </a:r>
          </a:p>
          <a:p>
            <a:r>
              <a:rPr lang="en-CA" sz="1200" b="0" i="0" kern="1200" dirty="0" smtClean="0">
                <a:solidFill>
                  <a:schemeClr val="tx1"/>
                </a:solidFill>
                <a:effectLst/>
                <a:latin typeface="+mn-lt"/>
                <a:ea typeface="+mn-ea"/>
                <a:cs typeface="+mn-cs"/>
              </a:rPr>
              <a:t> </a:t>
            </a:r>
          </a:p>
          <a:p>
            <a:r>
              <a:rPr lang="en-CA" sz="1200" b="1" i="0" kern="1200" dirty="0" smtClean="0">
                <a:solidFill>
                  <a:schemeClr val="tx1"/>
                </a:solidFill>
                <a:effectLst/>
                <a:latin typeface="+mn-lt"/>
                <a:ea typeface="+mn-ea"/>
                <a:cs typeface="+mn-cs"/>
              </a:rPr>
              <a:t>Contact us</a:t>
            </a:r>
            <a:r>
              <a:rPr lang="en-CA" sz="1200" b="0" i="0" kern="1200" dirty="0" smtClean="0">
                <a:solidFill>
                  <a:schemeClr val="tx1"/>
                </a:solidFill>
                <a:effectLst/>
                <a:latin typeface="+mn-lt"/>
                <a:ea typeface="+mn-ea"/>
                <a:cs typeface="+mn-cs"/>
              </a:rPr>
              <a:t>:</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12, rue de </a:t>
            </a:r>
            <a:r>
              <a:rPr lang="en-CA" sz="1200" b="0" i="0" kern="1200" dirty="0" err="1" smtClean="0">
                <a:solidFill>
                  <a:schemeClr val="tx1"/>
                </a:solidFill>
                <a:effectLst/>
                <a:latin typeface="+mn-lt"/>
                <a:ea typeface="+mn-ea"/>
                <a:cs typeface="+mn-cs"/>
              </a:rPr>
              <a:t>Prony</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75017 Paris, France</a:t>
            </a:r>
          </a:p>
          <a:p>
            <a:r>
              <a:rPr lang="en-CA" sz="1200" b="0" i="0" kern="1200" dirty="0" smtClean="0">
                <a:solidFill>
                  <a:schemeClr val="tx1"/>
                </a:solidFill>
                <a:effectLst/>
                <a:latin typeface="+mn-lt"/>
                <a:ea typeface="+mn-ea"/>
                <a:cs typeface="+mn-cs"/>
              </a:rPr>
              <a:t>Tel.: 33 – (0)1 44 15 18 88</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Fax: 33 – (0)1 42 67 09 87</a:t>
            </a:r>
          </a:p>
          <a:p>
            <a:r>
              <a:rPr lang="en-CA" sz="1200" b="0" i="0" kern="1200" dirty="0" smtClean="0">
                <a:solidFill>
                  <a:schemeClr val="tx1"/>
                </a:solidFill>
                <a:effectLst/>
                <a:latin typeface="+mn-lt"/>
                <a:ea typeface="+mn-ea"/>
                <a:cs typeface="+mn-cs"/>
              </a:rPr>
              <a:t>Email : </a:t>
            </a:r>
            <a:r>
              <a:rPr lang="en-CA" sz="1200" b="0" i="0" u="none" strike="noStrike" kern="1200" dirty="0" smtClean="0">
                <a:solidFill>
                  <a:schemeClr val="tx1"/>
                </a:solidFill>
                <a:effectLst/>
                <a:latin typeface="+mn-lt"/>
                <a:ea typeface="+mn-ea"/>
                <a:cs typeface="+mn-cs"/>
                <a:hlinkClick r:id="rId10"/>
              </a:rPr>
              <a:t>oie@oie.int</a:t>
            </a:r>
            <a:endParaRPr lang="en-CA"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4</a:t>
            </a:fld>
            <a:endParaRPr lang="en-CA"/>
          </a:p>
        </p:txBody>
      </p:sp>
    </p:spTree>
    <p:extLst>
      <p:ext uri="{BB962C8B-B14F-4D97-AF65-F5344CB8AC3E}">
        <p14:creationId xmlns:p14="http://schemas.microsoft.com/office/powerpoint/2010/main" val="265998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national disease data is collated through multiple diagnostic laboratories and veterinary practices throughout the united Kingdom, providing a more focussed insight to the prevalence of equine infectious disease. Due to the global mixing of the equine population through international trade and travel, collaboration on infectious disease surveillance between countries occurs on a frequent basis to inform and alert. Both national and international information will be summarised within this report. </a:t>
            </a:r>
          </a:p>
          <a:p>
            <a:endParaRPr lang="en-CA" dirty="0" smtClean="0"/>
          </a:p>
          <a:p>
            <a:r>
              <a:rPr lang="en-CA" dirty="0" smtClean="0"/>
              <a:t>AHT</a:t>
            </a:r>
          </a:p>
          <a:p>
            <a:r>
              <a:rPr lang="en-CA" sz="1200" b="1" i="0" kern="1200" cap="all" dirty="0" smtClean="0">
                <a:solidFill>
                  <a:schemeClr val="tx1"/>
                </a:solidFill>
                <a:effectLst/>
                <a:latin typeface="+mn-lt"/>
                <a:ea typeface="+mn-ea"/>
                <a:cs typeface="+mn-cs"/>
              </a:rPr>
              <a:t>EPIDEMIOLOGY AND DISEASE SURVEILLANCE</a:t>
            </a:r>
          </a:p>
          <a:p>
            <a:r>
              <a:rPr lang="en-CA" sz="1200" b="0" i="0" kern="1200" dirty="0" smtClean="0">
                <a:solidFill>
                  <a:schemeClr val="tx1"/>
                </a:solidFill>
                <a:effectLst/>
                <a:latin typeface="+mn-lt"/>
                <a:ea typeface="+mn-ea"/>
                <a:cs typeface="+mn-cs"/>
              </a:rPr>
              <a:t>Epidemiology is the scientific study of why and how frequently diseases occur in different populations, both animal and human.</a:t>
            </a:r>
          </a:p>
          <a:p>
            <a:r>
              <a:rPr lang="en-CA" sz="1200" b="0" i="0" kern="1200" dirty="0" smtClean="0">
                <a:solidFill>
                  <a:schemeClr val="tx1"/>
                </a:solidFill>
                <a:effectLst/>
                <a:latin typeface="+mn-lt"/>
                <a:ea typeface="+mn-ea"/>
                <a:cs typeface="+mn-cs"/>
              </a:rPr>
              <a:t>Disease surveillance is the continuous monitoring of the occurrence of disease within a population through the collection, collation, analysis and dissemination of disease-related data.</a:t>
            </a:r>
          </a:p>
          <a:p>
            <a:r>
              <a:rPr lang="en-CA" sz="1200" b="0" i="0" kern="1200" dirty="0" smtClean="0">
                <a:solidFill>
                  <a:schemeClr val="tx1"/>
                </a:solidFill>
                <a:effectLst/>
                <a:latin typeface="+mn-lt"/>
                <a:ea typeface="+mn-ea"/>
                <a:cs typeface="+mn-cs"/>
              </a:rPr>
              <a:t>Epidemiological and disease surveillance information are used to plan and evaluate strategies to prevent and control disease, and as a guide to the management of diseases within populations.</a:t>
            </a:r>
          </a:p>
          <a:p>
            <a:r>
              <a:rPr lang="en-CA" sz="1200" b="0" i="0" kern="1200" dirty="0" smtClean="0">
                <a:solidFill>
                  <a:schemeClr val="tx1"/>
                </a:solidFill>
                <a:effectLst/>
                <a:latin typeface="+mn-lt"/>
                <a:ea typeface="+mn-ea"/>
                <a:cs typeface="+mn-cs"/>
              </a:rPr>
              <a:t>Epidemiology and disease surveillance can be used to assist in identifying causes and sources of disease, to identify parts of the population at highest risk of disease and to develop and evaluate disease management programmes.</a:t>
            </a:r>
          </a:p>
          <a:p>
            <a:r>
              <a:rPr lang="en-CA" sz="1200" b="0" i="0" kern="1200" dirty="0" smtClean="0">
                <a:solidFill>
                  <a:schemeClr val="tx1"/>
                </a:solidFill>
                <a:effectLst/>
                <a:latin typeface="+mn-lt"/>
                <a:ea typeface="+mn-ea"/>
                <a:cs typeface="+mn-cs"/>
              </a:rPr>
              <a:t>All of these elements will ultimately lead to improved animal health and welfare, which makes the Epidemiology and Disease Surveillance Department at the Animal Health Trust a vital resource for the veterinary profession in identifying, controlling and preventing disease outbreaks, both nationally and internationally.</a:t>
            </a:r>
          </a:p>
          <a:p>
            <a:r>
              <a:rPr lang="en-CA" sz="1200" b="0" i="0" kern="1200" dirty="0" smtClean="0">
                <a:solidFill>
                  <a:schemeClr val="tx1"/>
                </a:solidFill>
                <a:effectLst/>
                <a:latin typeface="+mn-lt"/>
                <a:ea typeface="+mn-ea"/>
                <a:cs typeface="+mn-cs"/>
              </a:rPr>
              <a:t>Use our menu below to find out more about our epidemiology and infectious disease investigations.</a:t>
            </a:r>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5</a:t>
            </a:fld>
            <a:endParaRPr lang="en-CA"/>
          </a:p>
        </p:txBody>
      </p:sp>
    </p:spTree>
    <p:extLst>
      <p:ext uri="{BB962C8B-B14F-4D97-AF65-F5344CB8AC3E}">
        <p14:creationId xmlns:p14="http://schemas.microsoft.com/office/powerpoint/2010/main" val="88731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Could omit this slide</a:t>
            </a:r>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6</a:t>
            </a:fld>
            <a:endParaRPr lang="en-CA"/>
          </a:p>
        </p:txBody>
      </p:sp>
    </p:spTree>
    <p:extLst>
      <p:ext uri="{BB962C8B-B14F-4D97-AF65-F5344CB8AC3E}">
        <p14:creationId xmlns:p14="http://schemas.microsoft.com/office/powerpoint/2010/main" val="1170812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International Collating Centre</a:t>
            </a:r>
          </a:p>
          <a:p>
            <a:r>
              <a:rPr lang="en-CA" sz="1200" b="0" i="0" kern="1200" dirty="0" smtClean="0">
                <a:solidFill>
                  <a:schemeClr val="tx1"/>
                </a:solidFill>
                <a:effectLst/>
                <a:latin typeface="+mn-lt"/>
                <a:ea typeface="+mn-ea"/>
                <a:cs typeface="+mn-cs"/>
              </a:rPr>
              <a:t>An Equine Viral Arteritis (EVA) outbreak in Central Kentucky in 1984 provoked extensive international reaction, including restrictions controlling the movement of horses. As a consequence, it was decided to establish an international reporting system for equine infectious disease that would be industry sponsored. The Office International des Epizooties (OIE) based in Paris was and continues to this day to be responsible for reporting “notifiable” diseases such as African Horse Sickness, Vesicular Stomatitis, and Venezuelan Equine Encephalitis based on information received from federal authorities. There was, however, no reporting system for diseases including equine influenza, EVA, strangles, and equine </a:t>
            </a:r>
            <a:r>
              <a:rPr lang="en-CA" sz="1200" b="0" i="0" kern="1200" dirty="0" err="1" smtClean="0">
                <a:solidFill>
                  <a:schemeClr val="tx1"/>
                </a:solidFill>
                <a:effectLst/>
                <a:latin typeface="+mn-lt"/>
                <a:ea typeface="+mn-ea"/>
                <a:cs typeface="+mn-cs"/>
              </a:rPr>
              <a:t>herpesvirus</a:t>
            </a:r>
            <a:r>
              <a:rPr lang="en-CA" sz="1200" b="0" i="0" kern="1200" dirty="0" smtClean="0">
                <a:solidFill>
                  <a:schemeClr val="tx1"/>
                </a:solidFill>
                <a:effectLst/>
                <a:latin typeface="+mn-lt"/>
                <a:ea typeface="+mn-ea"/>
                <a:cs typeface="+mn-cs"/>
              </a:rPr>
              <a:t> infections—diseases that have major welfare and economic impacts.</a:t>
            </a:r>
          </a:p>
          <a:p>
            <a:r>
              <a:rPr lang="en-CA" sz="1200" b="0" i="0" kern="1200" dirty="0" smtClean="0">
                <a:solidFill>
                  <a:schemeClr val="tx1"/>
                </a:solidFill>
                <a:effectLst/>
                <a:latin typeface="+mn-lt"/>
                <a:ea typeface="+mn-ea"/>
                <a:cs typeface="+mn-cs"/>
              </a:rPr>
              <a:t>Responsibility for developing the reporting system was undertaken by the International Breeders Meeting (IBM), a consortium of national Thoroughbred breeder organizations that meets approximately every 18 months. The IBM requested its 20 member countries to submit disease reports every three months to a collating center at the Animal Health Trust, Newmarket, England. Each country pays a fee to cover administrative costs and in return receives a quarterly report summarizing the information.</a:t>
            </a:r>
          </a:p>
          <a:p>
            <a:r>
              <a:rPr lang="en-CA" sz="1200" b="0" i="0" kern="1200" dirty="0" smtClean="0">
                <a:solidFill>
                  <a:schemeClr val="tx1"/>
                </a:solidFill>
                <a:effectLst/>
                <a:latin typeface="+mn-lt"/>
                <a:ea typeface="+mn-ea"/>
                <a:cs typeface="+mn-cs"/>
              </a:rPr>
              <a:t>The United States is represented by the Thoroughbred Owners and Breeders Association (TOBA). Dr. David Powell of the Maxwell H. Gluck Equine Research Center has submitted information on behalf of TOBA since the program’s inception in the mid-1980s. Reports are provided to the International Federation of Horseracing Authorities and its International Movement of Horses Committee, federal veterinarians, and national equine industry organizations.</a:t>
            </a:r>
          </a:p>
          <a:p>
            <a:r>
              <a:rPr lang="en-CA" sz="1200" b="0" i="0" kern="1200" dirty="0" smtClean="0">
                <a:solidFill>
                  <a:schemeClr val="tx1"/>
                </a:solidFill>
                <a:effectLst/>
                <a:latin typeface="+mn-lt"/>
                <a:ea typeface="+mn-ea"/>
                <a:cs typeface="+mn-cs"/>
              </a:rPr>
              <a:t>While not without its imperfections, the network has developed a group of knowledgeable veterinarians representing each country who communicate frequently, providing accurate and up-to-date information of disease incidence. By doing so, they play an important part in facilitating the international movement of horses. </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CONTACT:</a:t>
            </a:r>
            <a:br>
              <a:rPr lang="en-CA" sz="1200" b="1" i="0" kern="1200" dirty="0" smtClean="0">
                <a:solidFill>
                  <a:schemeClr val="tx1"/>
                </a:solidFill>
                <a:effectLst/>
                <a:latin typeface="+mn-lt"/>
                <a:ea typeface="+mn-ea"/>
                <a:cs typeface="+mn-cs"/>
              </a:rPr>
            </a:br>
            <a:r>
              <a:rPr lang="en-CA" sz="1200" b="1" i="0" kern="1200" dirty="0" smtClean="0">
                <a:solidFill>
                  <a:schemeClr val="tx1"/>
                </a:solidFill>
                <a:effectLst/>
                <a:latin typeface="+mn-lt"/>
                <a:ea typeface="+mn-ea"/>
                <a:cs typeface="+mn-cs"/>
              </a:rPr>
              <a:t>Dr. David G. Powell, (859) 257-4757, </a:t>
            </a:r>
            <a:r>
              <a:rPr lang="en-CA" sz="1200" b="1" i="0" kern="1200" dirty="0" smtClean="0">
                <a:solidFill>
                  <a:schemeClr val="tx1"/>
                </a:solidFill>
                <a:effectLst/>
                <a:latin typeface="+mn-lt"/>
                <a:ea typeface="+mn-ea"/>
                <a:cs typeface="+mn-cs"/>
                <a:hlinkClick r:id="rId3"/>
              </a:rPr>
              <a:t>dgpowe2@uky.edu</a:t>
            </a:r>
            <a:r>
              <a:rPr lang="en-CA" sz="1200" b="1" i="0" kern="1200" dirty="0" smtClean="0">
                <a:solidFill>
                  <a:schemeClr val="tx1"/>
                </a:solidFill>
                <a:effectLst/>
                <a:latin typeface="+mn-lt"/>
                <a:ea typeface="+mn-ea"/>
                <a:cs typeface="+mn-cs"/>
              </a:rPr>
              <a:t/>
            </a:r>
            <a:br>
              <a:rPr lang="en-CA" sz="1200" b="1" i="0" kern="1200" dirty="0" smtClean="0">
                <a:solidFill>
                  <a:schemeClr val="tx1"/>
                </a:solidFill>
                <a:effectLst/>
                <a:latin typeface="+mn-lt"/>
                <a:ea typeface="+mn-ea"/>
                <a:cs typeface="+mn-cs"/>
              </a:rPr>
            </a:br>
            <a:r>
              <a:rPr lang="en-CA" sz="1200" b="1" i="0" kern="1200" dirty="0" smtClean="0">
                <a:solidFill>
                  <a:schemeClr val="tx1"/>
                </a:solidFill>
                <a:effectLst/>
                <a:latin typeface="+mn-lt"/>
                <a:ea typeface="+mn-ea"/>
                <a:cs typeface="+mn-cs"/>
              </a:rPr>
              <a:t>Maxwell H. Gluck Equine Research Center</a:t>
            </a:r>
            <a:br>
              <a:rPr lang="en-CA" sz="1200" b="1" i="0" kern="1200" dirty="0" smtClean="0">
                <a:solidFill>
                  <a:schemeClr val="tx1"/>
                </a:solidFill>
                <a:effectLst/>
                <a:latin typeface="+mn-lt"/>
                <a:ea typeface="+mn-ea"/>
                <a:cs typeface="+mn-cs"/>
              </a:rPr>
            </a:br>
            <a:r>
              <a:rPr lang="en-CA" sz="1200" b="1" i="0" kern="1200" dirty="0" smtClean="0">
                <a:solidFill>
                  <a:schemeClr val="tx1"/>
                </a:solidFill>
                <a:effectLst/>
                <a:latin typeface="+mn-lt"/>
                <a:ea typeface="+mn-ea"/>
                <a:cs typeface="+mn-cs"/>
              </a:rPr>
              <a:t>University of Kentucky, Lexington, Kentucky</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hlinkClick r:id="rId4"/>
              </a:rPr>
              <a:t>top</a:t>
            </a:r>
            <a:endParaRPr lang="en-CA" sz="1200" b="0" i="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9742B33-ABEF-442F-8693-A701AA177AA5}" type="slidenum">
              <a:rPr lang="en-CA" smtClean="0"/>
              <a:t>7</a:t>
            </a:fld>
            <a:endParaRPr lang="en-CA"/>
          </a:p>
        </p:txBody>
      </p:sp>
    </p:spTree>
    <p:extLst>
      <p:ext uri="{BB962C8B-B14F-4D97-AF65-F5344CB8AC3E}">
        <p14:creationId xmlns:p14="http://schemas.microsoft.com/office/powerpoint/2010/main" val="238451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Beauty</a:t>
            </a:r>
            <a:r>
              <a:rPr lang="en-US" baseline="0" dirty="0" smtClean="0"/>
              <a:t> is that vets and owners know about the system</a:t>
            </a:r>
          </a:p>
          <a:p>
            <a:r>
              <a:rPr lang="en-US" baseline="0" dirty="0" smtClean="0"/>
              <a:t>Can report and are aware of the benefits</a:t>
            </a:r>
          </a:p>
          <a:p>
            <a:r>
              <a:rPr lang="en-US" baseline="0" dirty="0" smtClean="0"/>
              <a:t>If they choose to submit to a private lab, government still gets info if reportable </a:t>
            </a:r>
            <a:r>
              <a:rPr lang="en-US" baseline="0" dirty="0" err="1" smtClean="0"/>
              <a:t>etc</a:t>
            </a:r>
            <a:endParaRPr lang="en-US" baseline="0" dirty="0" smtClean="0"/>
          </a:p>
          <a:p>
            <a:r>
              <a:rPr lang="en-US" baseline="0" dirty="0" smtClean="0"/>
              <a:t>Owners and vets share the responsibility of respecting the data</a:t>
            </a:r>
          </a:p>
          <a:p>
            <a:endParaRPr lang="en-US" baseline="0" dirty="0" smtClean="0"/>
          </a:p>
          <a:p>
            <a:r>
              <a:rPr lang="en-CA" sz="1200" b="1" i="0" kern="1200" dirty="0" smtClean="0">
                <a:solidFill>
                  <a:schemeClr val="tx1"/>
                </a:solidFill>
                <a:effectLst/>
                <a:latin typeface="+mn-lt"/>
                <a:ea typeface="+mn-ea"/>
                <a:cs typeface="+mn-cs"/>
              </a:rPr>
              <a:t>What is the RESPE organisation?</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RESPE network is the first </a:t>
            </a:r>
            <a:r>
              <a:rPr lang="en-CA" sz="1200" b="0" i="0" kern="1200" dirty="0" err="1" smtClean="0">
                <a:solidFill>
                  <a:schemeClr val="tx1"/>
                </a:solidFill>
                <a:effectLst/>
                <a:latin typeface="+mn-lt"/>
                <a:ea typeface="+mn-ea"/>
                <a:cs typeface="+mn-cs"/>
              </a:rPr>
              <a:t>european</a:t>
            </a:r>
            <a:r>
              <a:rPr lang="en-CA" sz="1200" b="0" i="0" kern="1200" dirty="0" smtClean="0">
                <a:solidFill>
                  <a:schemeClr val="tx1"/>
                </a:solidFill>
                <a:effectLst/>
                <a:latin typeface="+mn-lt"/>
                <a:ea typeface="+mn-ea"/>
                <a:cs typeface="+mn-cs"/>
              </a:rPr>
              <a:t> equine epidemiological and pathological service founded on the basis of a veterinary relay sentry system.  In place since 1999, the need of a RESPE service recognised not only by local practitioners, regional, national and international actors of the equine industry, but also it is appreciated by those in charge of health missions in the field.</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The RESPE comes from voluntary work carried out by the « commission on infectious and parasitical diseases » for the French Equine Veterinary Association AVEF. It has become since the 8th April 2008 an independent service for watching and warning of equine pathological </a:t>
            </a:r>
            <a:r>
              <a:rPr lang="en-CA" sz="1200" b="0" i="0" kern="1200" dirty="0" err="1" smtClean="0">
                <a:solidFill>
                  <a:schemeClr val="tx1"/>
                </a:solidFill>
                <a:effectLst/>
                <a:latin typeface="+mn-lt"/>
                <a:ea typeface="+mn-ea"/>
                <a:cs typeface="+mn-cs"/>
              </a:rPr>
              <a:t>problems</a:t>
            </a:r>
            <a:r>
              <a:rPr lang="en-CA" sz="1200" b="0" i="0" u="none" strike="noStrike" kern="1200" dirty="0" err="1" smtClean="0">
                <a:solidFill>
                  <a:schemeClr val="tx1"/>
                </a:solidFill>
                <a:effectLst/>
                <a:latin typeface="+mn-lt"/>
                <a:ea typeface="+mn-ea"/>
                <a:cs typeface="+mn-cs"/>
                <a:hlinkClick r:id="rId3"/>
              </a:rPr>
              <a:t>uniting</a:t>
            </a:r>
            <a:r>
              <a:rPr lang="en-CA" sz="1200" b="0" i="0" u="none" strike="noStrike" kern="1200" dirty="0" smtClean="0">
                <a:solidFill>
                  <a:schemeClr val="tx1"/>
                </a:solidFill>
                <a:effectLst/>
                <a:latin typeface="+mn-lt"/>
                <a:ea typeface="+mn-ea"/>
                <a:cs typeface="+mn-cs"/>
                <a:hlinkClick r:id="rId3"/>
              </a:rPr>
              <a:t> a maximum number of people within the industry</a:t>
            </a:r>
            <a:r>
              <a:rPr lang="en-CA" sz="1200" b="0" i="0" kern="1200" dirty="0" smtClean="0">
                <a:solidFill>
                  <a:schemeClr val="tx1"/>
                </a:solidFill>
                <a:effectLst/>
                <a:latin typeface="+mn-lt"/>
                <a:ea typeface="+mn-ea"/>
                <a:cs typeface="+mn-cs"/>
              </a:rPr>
              <a:t>.</a:t>
            </a:r>
          </a:p>
          <a:p>
            <a:r>
              <a:rPr lang="en-CA" sz="1200" b="0" i="0" kern="1200" dirty="0" smtClean="0">
                <a:solidFill>
                  <a:schemeClr val="tx1"/>
                </a:solidFill>
                <a:effectLst/>
                <a:latin typeface="+mn-lt"/>
                <a:ea typeface="+mn-ea"/>
                <a:cs typeface="+mn-cs"/>
              </a:rPr>
              <a:t> </a:t>
            </a:r>
          </a:p>
          <a:p>
            <a:r>
              <a:rPr lang="en-CA" sz="1200" b="1" i="0" kern="1200" dirty="0" smtClean="0">
                <a:solidFill>
                  <a:schemeClr val="tx1"/>
                </a:solidFill>
                <a:effectLst/>
                <a:latin typeface="+mn-lt"/>
                <a:ea typeface="+mn-ea"/>
                <a:cs typeface="+mn-cs"/>
              </a:rPr>
              <a:t>Objectives of the relay system</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RESPE has four objectives:</a:t>
            </a:r>
          </a:p>
          <a:p>
            <a:r>
              <a:rPr lang="en-CA" sz="1200" b="0" i="0" kern="1200" dirty="0" smtClean="0">
                <a:solidFill>
                  <a:schemeClr val="tx1"/>
                </a:solidFill>
                <a:effectLst/>
                <a:latin typeface="+mn-lt"/>
                <a:ea typeface="+mn-ea"/>
                <a:cs typeface="+mn-cs"/>
              </a:rPr>
              <a:t>1) Insuring a vigilant watch out service for equine illness, in particular those that present important contagious risks and major economical losses or risks to public health. This health surveillance is carried out by four secondary </a:t>
            </a:r>
            <a:r>
              <a:rPr lang="en-CA" sz="1200" b="0" i="0" u="none" strike="noStrike" kern="1200" dirty="0" smtClean="0">
                <a:solidFill>
                  <a:schemeClr val="tx1"/>
                </a:solidFill>
                <a:effectLst/>
                <a:latin typeface="+mn-lt"/>
                <a:ea typeface="+mn-ea"/>
                <a:cs typeface="+mn-cs"/>
                <a:hlinkClick r:id="rId4"/>
              </a:rPr>
              <a:t>relay services</a:t>
            </a:r>
            <a:r>
              <a:rPr lang="en-CA" sz="1200" b="0" i="0" kern="1200" dirty="0" smtClean="0">
                <a:solidFill>
                  <a:schemeClr val="tx1"/>
                </a:solidFill>
                <a:effectLst/>
                <a:latin typeface="+mn-lt"/>
                <a:ea typeface="+mn-ea"/>
                <a:cs typeface="+mn-cs"/>
              </a:rPr>
              <a:t>.</a:t>
            </a:r>
          </a:p>
          <a:p>
            <a:r>
              <a:rPr lang="en-CA" sz="1200" b="0" i="0" kern="1200" dirty="0" smtClean="0">
                <a:solidFill>
                  <a:schemeClr val="tx1"/>
                </a:solidFill>
                <a:effectLst/>
                <a:latin typeface="+mn-lt"/>
                <a:ea typeface="+mn-ea"/>
                <a:cs typeface="+mn-cs"/>
              </a:rPr>
              <a:t>2) Development of veterinary knowledge and competences allowing the quick collection of accurate epidemiological information which is quickly transferred to the industry</a:t>
            </a:r>
          </a:p>
          <a:p>
            <a:r>
              <a:rPr lang="en-CA" sz="1200" b="0" i="0" kern="1200" dirty="0" smtClean="0">
                <a:solidFill>
                  <a:schemeClr val="tx1"/>
                </a:solidFill>
                <a:effectLst/>
                <a:latin typeface="+mn-lt"/>
                <a:ea typeface="+mn-ea"/>
                <a:cs typeface="+mn-cs"/>
              </a:rPr>
              <a:t>3) Alerting the health authorities, professional and if needed the public health authorities</a:t>
            </a:r>
          </a:p>
          <a:p>
            <a:r>
              <a:rPr lang="en-CA" sz="1200" b="0" i="0" kern="1200" dirty="0" smtClean="0">
                <a:solidFill>
                  <a:schemeClr val="tx1"/>
                </a:solidFill>
                <a:effectLst/>
                <a:latin typeface="+mn-lt"/>
                <a:ea typeface="+mn-ea"/>
                <a:cs typeface="+mn-cs"/>
              </a:rPr>
              <a:t>4) To manage an equine health crisis other than the government regulated diseases (notifiable) through the creation of a competent cellule</a:t>
            </a:r>
          </a:p>
          <a:p>
            <a:r>
              <a:rPr lang="en-CA" sz="1200" b="0" i="0" kern="1200" dirty="0" smtClean="0">
                <a:solidFill>
                  <a:schemeClr val="tx1"/>
                </a:solidFill>
                <a:effectLst/>
                <a:latin typeface="+mn-lt"/>
                <a:ea typeface="+mn-ea"/>
                <a:cs typeface="+mn-cs"/>
              </a:rPr>
              <a:t> </a:t>
            </a:r>
          </a:p>
          <a:p>
            <a:r>
              <a:rPr lang="en-CA" sz="1200" b="1" i="0" kern="1200" dirty="0" smtClean="0">
                <a:solidFill>
                  <a:schemeClr val="tx1"/>
                </a:solidFill>
                <a:effectLst/>
                <a:latin typeface="+mn-lt"/>
                <a:ea typeface="+mn-ea"/>
                <a:cs typeface="+mn-cs"/>
              </a:rPr>
              <a:t>Working of the relay system</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More than 550 sentry veterinarians are on the ground insuring the working of the relay. They are voluntary </a:t>
            </a:r>
            <a:r>
              <a:rPr lang="en-CA" sz="1200" b="0" i="0" kern="1200" dirty="0" err="1" smtClean="0">
                <a:solidFill>
                  <a:schemeClr val="tx1"/>
                </a:solidFill>
                <a:effectLst/>
                <a:latin typeface="+mn-lt"/>
                <a:ea typeface="+mn-ea"/>
                <a:cs typeface="+mn-cs"/>
              </a:rPr>
              <a:t>practioners</a:t>
            </a:r>
            <a:r>
              <a:rPr lang="en-CA" sz="1200" b="0" i="0" kern="1200" dirty="0" smtClean="0">
                <a:solidFill>
                  <a:schemeClr val="tx1"/>
                </a:solidFill>
                <a:effectLst/>
                <a:latin typeface="+mn-lt"/>
                <a:ea typeface="+mn-ea"/>
                <a:cs typeface="+mn-cs"/>
              </a:rPr>
              <a:t> and they cover 92 counties.</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Their principal daily contribution is to inform the RESPE office of suspiciously contagious illnesses that are being monitored by one or more of the secondary relay services. If there is a suspicion, the veterinary sentry carries out the necessary tests defined in the protocol distributed for each of the secondary relay services. The tests are then sent to a partner laboratory with a standard declaration form, available at the RESPE office or on the RESPE website.</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The analysis result then arrives at the RESPE office as well as the veterinary sentinels. In a positive case, the RESPE office is notified in the shortest time by telephone or by email. The relay system spreads an anonymous alert to the various contacts to create a warning and eventually to help in any preventive measures.</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In a case of epizootic the RESPE service insures a reinforced follow up where the illness exists, and regularly informs the industry of the situation, the RESPE service can also help with any research on the ground and can in an extreme crisis create a cellule of specialists to supply needed measures.</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The RESPE service is also the reporting platform on notifiable diseases, they come in from the official </a:t>
            </a:r>
            <a:r>
              <a:rPr lang="en-CA" sz="1200" b="0" i="0" kern="1200" dirty="0" err="1" smtClean="0">
                <a:solidFill>
                  <a:schemeClr val="tx1"/>
                </a:solidFill>
                <a:effectLst/>
                <a:latin typeface="+mn-lt"/>
                <a:ea typeface="+mn-ea"/>
                <a:cs typeface="+mn-cs"/>
              </a:rPr>
              <a:t>DGAl</a:t>
            </a:r>
            <a:r>
              <a:rPr lang="en-CA" sz="1200" b="0" i="0" kern="1200" dirty="0" smtClean="0">
                <a:solidFill>
                  <a:schemeClr val="tx1"/>
                </a:solidFill>
                <a:effectLst/>
                <a:latin typeface="+mn-lt"/>
                <a:ea typeface="+mn-ea"/>
                <a:cs typeface="+mn-cs"/>
              </a:rPr>
              <a:t> and DDPP/DDCSPP organisation.</a:t>
            </a:r>
          </a:p>
          <a:p>
            <a:endParaRPr lang="en-US" baseline="0" dirty="0" smtClean="0"/>
          </a:p>
        </p:txBody>
      </p:sp>
      <p:sp>
        <p:nvSpPr>
          <p:cNvPr id="4" name="Slide Number Placeholder 3"/>
          <p:cNvSpPr>
            <a:spLocks noGrp="1"/>
          </p:cNvSpPr>
          <p:nvPr>
            <p:ph type="sldNum" sz="quarter" idx="10"/>
          </p:nvPr>
        </p:nvSpPr>
        <p:spPr/>
        <p:txBody>
          <a:bodyPr/>
          <a:lstStyle/>
          <a:p>
            <a:fld id="{DB0AD73E-BCBF-4D61-B413-B2C5D070CF6B}" type="slidenum">
              <a:rPr lang="en-US" smtClean="0"/>
              <a:t>8</a:t>
            </a:fld>
            <a:endParaRPr lang="en-US"/>
          </a:p>
        </p:txBody>
      </p:sp>
    </p:spTree>
    <p:extLst>
      <p:ext uri="{BB962C8B-B14F-4D97-AF65-F5344CB8AC3E}">
        <p14:creationId xmlns:p14="http://schemas.microsoft.com/office/powerpoint/2010/main" val="308877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 in EHV outbreak </a:t>
            </a:r>
            <a:r>
              <a:rPr lang="en-US" dirty="0" err="1" smtClean="0"/>
              <a:t>casuing</a:t>
            </a:r>
            <a:r>
              <a:rPr lang="en-US" dirty="0" smtClean="0"/>
              <a:t> abortion storm, and druse??</a:t>
            </a:r>
          </a:p>
          <a:p>
            <a:r>
              <a:rPr lang="en-US" dirty="0" smtClean="0"/>
              <a:t>Reporting</a:t>
            </a:r>
            <a:r>
              <a:rPr lang="en-US" baseline="0" dirty="0" smtClean="0"/>
              <a:t> diseases like Lyme disease, EHV, </a:t>
            </a:r>
            <a:r>
              <a:rPr lang="en-US" baseline="0" dirty="0" err="1" smtClean="0"/>
              <a:t>piroplasmosis</a:t>
            </a:r>
            <a:r>
              <a:rPr lang="en-US" baseline="0" dirty="0" smtClean="0"/>
              <a:t>, </a:t>
            </a:r>
            <a:r>
              <a:rPr lang="en-US" baseline="0" dirty="0" err="1" smtClean="0"/>
              <a:t>clostridial</a:t>
            </a:r>
            <a:r>
              <a:rPr lang="en-US" baseline="0" dirty="0" smtClean="0"/>
              <a:t> disease, atypical </a:t>
            </a:r>
            <a:r>
              <a:rPr lang="en-US" baseline="0" dirty="0" err="1" smtClean="0"/>
              <a:t>mypathy</a:t>
            </a:r>
            <a:r>
              <a:rPr lang="en-US" baseline="0" dirty="0" smtClean="0"/>
              <a:t>, </a:t>
            </a:r>
            <a:r>
              <a:rPr lang="en-US" baseline="0" dirty="0" err="1" smtClean="0"/>
              <a:t>ehrlichia</a:t>
            </a:r>
            <a:r>
              <a:rPr lang="en-US" baseline="0" dirty="0" smtClean="0"/>
              <a:t>, influenza, strangles</a:t>
            </a:r>
          </a:p>
          <a:p>
            <a:r>
              <a:rPr lang="en-US" baseline="0" dirty="0" smtClean="0"/>
              <a:t>Get an email on the first of the month to remind them to report- asked to confirm “no disease” or disease.</a:t>
            </a:r>
          </a:p>
          <a:p>
            <a:r>
              <a:rPr lang="en-US" baseline="0" dirty="0" smtClean="0"/>
              <a:t>Allows an estimate of prevalence of disease, and can confirm together with laboratory diagnoses</a:t>
            </a:r>
          </a:p>
          <a:p>
            <a:r>
              <a:rPr lang="en-US" baseline="0" dirty="0" smtClean="0"/>
              <a:t>Reporting through an app.  If disease alerts arise, can send directly to vet phones.</a:t>
            </a:r>
          </a:p>
          <a:p>
            <a:r>
              <a:rPr lang="en-US" baseline="0" dirty="0" smtClean="0"/>
              <a:t>System is set to alert the </a:t>
            </a:r>
            <a:r>
              <a:rPr lang="en-US" baseline="0" dirty="0" err="1" smtClean="0"/>
              <a:t>Equinella</a:t>
            </a:r>
            <a:r>
              <a:rPr lang="en-US" baseline="0" dirty="0" smtClean="0"/>
              <a:t> team if there are several clinical signs or a syndrome in an area, and the team gets together to review the information/send an alert.</a:t>
            </a:r>
          </a:p>
          <a:p>
            <a:endParaRPr lang="en-US" dirty="0" smtClean="0"/>
          </a:p>
          <a:p>
            <a:r>
              <a:rPr lang="en-CA" sz="1200" b="0" i="0" kern="1200" dirty="0" smtClean="0">
                <a:solidFill>
                  <a:schemeClr val="tx1"/>
                </a:solidFill>
                <a:effectLst/>
                <a:latin typeface="+mn-lt"/>
                <a:ea typeface="+mn-ea"/>
                <a:cs typeface="+mn-cs"/>
              </a:rPr>
              <a:t>Welcome to </a:t>
            </a:r>
            <a:r>
              <a:rPr lang="en-CA" sz="1200" b="0" i="0" kern="1200" dirty="0" err="1" smtClean="0">
                <a:solidFill>
                  <a:schemeClr val="tx1"/>
                </a:solidFill>
                <a:effectLst/>
                <a:latin typeface="+mn-lt"/>
                <a:ea typeface="+mn-ea"/>
                <a:cs typeface="+mn-cs"/>
              </a:rPr>
              <a:t>Equinella</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The goal of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is the surveillance and early detection of equine diseases through regular reporting of </a:t>
            </a:r>
            <a:r>
              <a:rPr lang="en-CA" sz="1200" b="1" i="0" u="none" strike="noStrike" kern="1200" dirty="0" smtClean="0">
                <a:solidFill>
                  <a:schemeClr val="tx1"/>
                </a:solidFill>
                <a:effectLst/>
                <a:latin typeface="+mn-lt"/>
                <a:ea typeface="+mn-ea"/>
                <a:cs typeface="+mn-cs"/>
                <a:hlinkClick r:id="rId3"/>
              </a:rPr>
              <a:t>illnesses and symptoms</a:t>
            </a:r>
            <a:r>
              <a:rPr lang="en-CA" sz="1200" b="0" i="0" kern="1200" dirty="0" smtClean="0">
                <a:solidFill>
                  <a:schemeClr val="tx1"/>
                </a:solidFill>
                <a:effectLst/>
                <a:latin typeface="+mn-lt"/>
                <a:ea typeface="+mn-ea"/>
                <a:cs typeface="+mn-cs"/>
              </a:rPr>
              <a:t> .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With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only according epizootic Regulation (TSV) are </a:t>
            </a:r>
            <a:r>
              <a:rPr lang="en-CA" sz="1200" b="1" i="0" kern="1200" dirty="0" smtClean="0">
                <a:solidFill>
                  <a:schemeClr val="tx1"/>
                </a:solidFill>
                <a:effectLst/>
                <a:latin typeface="+mn-lt"/>
                <a:ea typeface="+mn-ea"/>
                <a:cs typeface="+mn-cs"/>
              </a:rPr>
              <a:t>not notifiable diseases</a:t>
            </a:r>
            <a:r>
              <a:rPr lang="en-CA" sz="1200" b="0" i="0" kern="1200" dirty="0" smtClean="0">
                <a:solidFill>
                  <a:schemeClr val="tx1"/>
                </a:solidFill>
                <a:effectLst/>
                <a:latin typeface="+mn-lt"/>
                <a:ea typeface="+mn-ea"/>
                <a:cs typeface="+mn-cs"/>
              </a:rPr>
              <a:t> detected. The reportable according TSV epidemics have still officially reported to the cantonal veterinarian / the cantonal veterinarian.</a:t>
            </a:r>
          </a:p>
          <a:p>
            <a:r>
              <a:rPr lang="en-CA" sz="1200" b="0" i="0" kern="1200" dirty="0" smtClean="0">
                <a:solidFill>
                  <a:schemeClr val="tx1"/>
                </a:solidFill>
                <a:effectLst/>
                <a:latin typeface="+mn-lt"/>
                <a:ea typeface="+mn-ea"/>
                <a:cs typeface="+mn-cs"/>
              </a:rPr>
              <a:t>In order to report cases of the disease and symptoms over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a one-time registration as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 or -</a:t>
            </a:r>
            <a:r>
              <a:rPr lang="en-CA" sz="1200" b="0" i="0" kern="1200" dirty="0" err="1" smtClean="0">
                <a:solidFill>
                  <a:schemeClr val="tx1"/>
                </a:solidFill>
                <a:effectLst/>
                <a:latin typeface="+mn-lt"/>
                <a:ea typeface="+mn-ea"/>
                <a:cs typeface="+mn-cs"/>
              </a:rPr>
              <a:t>Tierarzt</a:t>
            </a:r>
            <a:r>
              <a:rPr lang="en-CA" sz="1200" b="0" i="0" kern="1200" dirty="0" smtClean="0">
                <a:solidFill>
                  <a:schemeClr val="tx1"/>
                </a:solidFill>
                <a:effectLst/>
                <a:latin typeface="+mn-lt"/>
                <a:ea typeface="+mn-ea"/>
                <a:cs typeface="+mn-cs"/>
              </a:rPr>
              <a:t> is required. For security reasons you need a code, with which you can unlock the registry.</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identify dangers in advance</a:t>
            </a:r>
          </a:p>
          <a:p>
            <a:r>
              <a:rPr lang="en-CA" sz="1200" b="0" i="0" kern="1200" dirty="0" smtClean="0">
                <a:solidFill>
                  <a:schemeClr val="tx1"/>
                </a:solidFill>
                <a:effectLst/>
                <a:latin typeface="+mn-lt"/>
                <a:ea typeface="+mn-ea"/>
                <a:cs typeface="+mn-cs"/>
              </a:rPr>
              <a:t>The goal of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is the surveillance and early detection of equine diseases through regular reporting of illnesses and symptoms. By systematically evaluating such timely possible messages occurring infectious diseases can be detected at an early stage and therefore appropriate measures to protect the horse population will be taken in time. This is far more important, because the horses in Switzerland is becoming increasingly important. Many horse owners have equestrian events or the purchase of animals, semen or embryos intensive contacts abroad. There is therefore a serious risk for the introduction of equine diseases.</a:t>
            </a:r>
          </a:p>
          <a:p>
            <a:r>
              <a:rPr lang="en-CA" sz="1200" b="0" i="0" kern="1200" dirty="0" smtClean="0">
                <a:solidFill>
                  <a:schemeClr val="tx1"/>
                </a:solidFill>
                <a:effectLst/>
                <a:latin typeface="+mn-lt"/>
                <a:ea typeface="+mn-ea"/>
                <a:cs typeface="+mn-cs"/>
              </a:rPr>
              <a:t>To this hazard counter, it needs not only a good observation of the animals by animal keepers and veterinarians as well as efficient diagnosis, but also a powerful reporting system.</a:t>
            </a:r>
          </a:p>
          <a:p>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1" i="0" kern="1200" dirty="0" smtClean="0">
                <a:solidFill>
                  <a:schemeClr val="tx1"/>
                </a:solidFill>
                <a:effectLst/>
                <a:latin typeface="+mn-lt"/>
                <a:ea typeface="+mn-ea"/>
                <a:cs typeface="+mn-cs"/>
              </a:rPr>
              <a:t>Additional information</a:t>
            </a:r>
            <a:r>
              <a:rPr lang="en-CA" sz="1200" b="0" i="0" kern="1200" dirty="0" smtClean="0">
                <a:solidFill>
                  <a:schemeClr val="tx1"/>
                </a:solidFill>
                <a:effectLst/>
                <a:latin typeface="+mn-lt"/>
                <a:ea typeface="+mn-ea"/>
                <a:cs typeface="+mn-cs"/>
              </a:rPr>
              <a:t> : </a:t>
            </a:r>
            <a:r>
              <a:rPr lang="en-CA" sz="1200" b="1" i="0" u="none" strike="noStrike" kern="1200" dirty="0" err="1" smtClean="0">
                <a:solidFill>
                  <a:schemeClr val="tx1"/>
                </a:solidFill>
                <a:effectLst/>
                <a:latin typeface="+mn-lt"/>
                <a:ea typeface="+mn-ea"/>
                <a:cs typeface="+mn-cs"/>
                <a:hlinkClick r:id="rId4"/>
              </a:rPr>
              <a:t>Equinella</a:t>
            </a:r>
            <a:r>
              <a:rPr lang="en-CA" sz="1200" b="1" i="0" u="none" strike="noStrike" kern="1200" dirty="0" smtClean="0">
                <a:solidFill>
                  <a:schemeClr val="tx1"/>
                </a:solidFill>
                <a:effectLst/>
                <a:latin typeface="+mn-lt"/>
                <a:ea typeface="+mn-ea"/>
                <a:cs typeface="+mn-cs"/>
                <a:hlinkClick r:id="rId4"/>
              </a:rPr>
              <a:t> Flyer</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Syndrome Surveillance</a:t>
            </a:r>
          </a:p>
          <a:p>
            <a:r>
              <a:rPr lang="en-CA" sz="1200" b="0" i="0" kern="1200" dirty="0" smtClean="0">
                <a:solidFill>
                  <a:schemeClr val="tx1"/>
                </a:solidFill>
                <a:effectLst/>
                <a:latin typeface="+mn-lt"/>
                <a:ea typeface="+mn-ea"/>
                <a:cs typeface="+mn-cs"/>
              </a:rPr>
              <a:t>The timely, comprehensive possible reporting of certain symptoms such as fever or anemia to a central location helps an infectious events respectively. early detection of an outbreak of an already known, or else a new disease. Subscribe for example in a region several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-veterinarians and veterinarians independently the same symptom that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team can keep up with this consultation and inform the concerned parties that propagates a potentially contagious disease in this region. First measures to prevent the spread of the disease thus can already be taken before concrete laboratory results are available. If in the region an event is planned, the organizers may also be forewarned.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A temporal and / or spatial clustering of certain nonspecific symptoms without specific diagnosis but may also be an indication of a new, previously unknown disease. In such a situation can be consulted can be operated to move the cause of the incident by experts.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Syndrome Surveillance brings but only slightly, if the greatest possible coverage of the horse population is given by a system like </a:t>
            </a:r>
            <a:r>
              <a:rPr lang="en-CA" sz="1200" b="0" i="0" kern="1200" dirty="0" err="1" smtClean="0">
                <a:solidFill>
                  <a:schemeClr val="tx1"/>
                </a:solidFill>
                <a:effectLst/>
                <a:latin typeface="+mn-lt"/>
                <a:ea typeface="+mn-ea"/>
                <a:cs typeface="+mn-cs"/>
              </a:rPr>
              <a:t>Equinella;that</a:t>
            </a:r>
            <a:r>
              <a:rPr lang="en-CA" sz="1200" b="0" i="0" kern="1200" dirty="0" smtClean="0">
                <a:solidFill>
                  <a:schemeClr val="tx1"/>
                </a:solidFill>
                <a:effectLst/>
                <a:latin typeface="+mn-lt"/>
                <a:ea typeface="+mn-ea"/>
                <a:cs typeface="+mn-cs"/>
              </a:rPr>
              <a:t> is, when as many veterinarians participate.</a:t>
            </a:r>
          </a:p>
          <a:p>
            <a:r>
              <a:rPr lang="en-CA" sz="1200" b="0" i="0" kern="1200" dirty="0" smtClean="0">
                <a:solidFill>
                  <a:schemeClr val="tx1"/>
                </a:solidFill>
                <a:effectLst/>
                <a:latin typeface="+mn-lt"/>
                <a:ea typeface="+mn-ea"/>
                <a:cs typeface="+mn-cs"/>
              </a:rPr>
              <a:t>Not notifiable diseases</a:t>
            </a:r>
          </a:p>
          <a:p>
            <a:r>
              <a:rPr lang="en-CA" sz="1200" b="0" i="0" kern="1200" dirty="0" smtClean="0">
                <a:solidFill>
                  <a:schemeClr val="tx1"/>
                </a:solidFill>
                <a:effectLst/>
                <a:latin typeface="+mn-lt"/>
                <a:ea typeface="+mn-ea"/>
                <a:cs typeface="+mn-cs"/>
              </a:rPr>
              <a:t>With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only according epizootic Regulation (TSV) are not recorded notifiable diseases. All reportable according TSV diseases must be formally reported to the cantonal veterinarian / Canton vet as before.</a:t>
            </a:r>
          </a:p>
          <a:p>
            <a:r>
              <a:rPr lang="en-CA" sz="1200" b="1" i="0" u="none" strike="noStrike" kern="1200" dirty="0" smtClean="0">
                <a:solidFill>
                  <a:schemeClr val="tx1"/>
                </a:solidFill>
                <a:effectLst/>
                <a:latin typeface="+mn-lt"/>
                <a:ea typeface="+mn-ea"/>
                <a:cs typeface="+mn-cs"/>
                <a:hlinkClick r:id="rId5"/>
              </a:rPr>
              <a:t>List of notifiable animal diseases of horses (source: BLV)</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added value</a:t>
            </a:r>
          </a:p>
          <a:p>
            <a:r>
              <a:rPr lang="en-CA" sz="1200" b="0" i="0" kern="1200" dirty="0" smtClean="0">
                <a:solidFill>
                  <a:schemeClr val="tx1"/>
                </a:solidFill>
                <a:effectLst/>
                <a:latin typeface="+mn-lt"/>
                <a:ea typeface="+mn-ea"/>
                <a:cs typeface="+mn-cs"/>
              </a:rPr>
              <a:t>Since the re-launch of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registered veterinarians have the possibility of illness and symptoms to report online. The heart of this is a user-friendly online platform with which messages via computer and smartphone can be done.</a:t>
            </a:r>
          </a:p>
          <a:p>
            <a:r>
              <a:rPr lang="en-CA" sz="1200" b="0" i="0" kern="1200" dirty="0" smtClean="0">
                <a:solidFill>
                  <a:schemeClr val="tx1"/>
                </a:solidFill>
                <a:effectLst/>
                <a:latin typeface="+mn-lt"/>
                <a:ea typeface="+mn-ea"/>
                <a:cs typeface="+mn-cs"/>
              </a:rPr>
              <a:t>With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only according epizootic Regulation (TSV) are not recorded notifiable diseases. </a:t>
            </a:r>
            <a:r>
              <a:rPr lang="en-CA" sz="1200" b="1" i="0" kern="1200" dirty="0" smtClean="0">
                <a:solidFill>
                  <a:schemeClr val="tx1"/>
                </a:solidFill>
                <a:effectLst/>
                <a:latin typeface="+mn-lt"/>
                <a:ea typeface="+mn-ea"/>
                <a:cs typeface="+mn-cs"/>
              </a:rPr>
              <a:t>All according TSV notifiable diseases have been officially reported as the canton veterinarian / the cantonal veterinarian</a:t>
            </a:r>
            <a:r>
              <a:rPr lang="en-CA" sz="1200" b="0" i="0" kern="1200" dirty="0" smtClean="0">
                <a:solidFill>
                  <a:schemeClr val="tx1"/>
                </a:solidFill>
                <a:effectLst/>
                <a:latin typeface="+mn-lt"/>
                <a:ea typeface="+mn-ea"/>
                <a:cs typeface="+mn-cs"/>
              </a:rPr>
              <a:t> .</a:t>
            </a:r>
          </a:p>
          <a:p>
            <a:r>
              <a:rPr lang="en-CA" sz="1200" b="0" i="0" kern="1200" dirty="0" smtClean="0">
                <a:solidFill>
                  <a:schemeClr val="tx1"/>
                </a:solidFill>
                <a:effectLst/>
                <a:latin typeface="+mn-lt"/>
                <a:ea typeface="+mn-ea"/>
                <a:cs typeface="+mn-cs"/>
              </a:rPr>
              <a:t>The electronically transmitted data are recorded in a central database and evaluated regularly by the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-Unit. The latest reports are switched anonymously on the public side and are visible both for veterinarians, animal keepers and pet owners as well as for the horse industry and other interested parties.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as a central reporting and information platform thereby provides valuable information about the current equine health situation in Switzerland and strengthens the disease and disease awareness among the general public.</a:t>
            </a:r>
          </a:p>
          <a:p>
            <a:r>
              <a:rPr lang="en-CA" sz="1200" b="0" i="0" kern="1200" dirty="0" smtClean="0">
                <a:solidFill>
                  <a:schemeClr val="tx1"/>
                </a:solidFill>
                <a:effectLst/>
                <a:latin typeface="+mn-lt"/>
                <a:ea typeface="+mn-ea"/>
                <a:cs typeface="+mn-cs"/>
              </a:rPr>
              <a:t>More value for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-veterinarians and veterinarians</a:t>
            </a:r>
          </a:p>
          <a:p>
            <a:r>
              <a:rPr lang="en-CA" sz="1200" b="1" i="0" kern="1200" dirty="0" smtClean="0">
                <a:solidFill>
                  <a:schemeClr val="tx1"/>
                </a:solidFill>
                <a:effectLst/>
                <a:latin typeface="+mn-lt"/>
                <a:ea typeface="+mn-ea"/>
                <a:cs typeface="+mn-cs"/>
              </a:rPr>
              <a:t>Regular feedback</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reported by the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-veterinarians and -</a:t>
            </a:r>
            <a:r>
              <a:rPr lang="en-CA" sz="1200" b="0" i="0" kern="1200" dirty="0" err="1" smtClean="0">
                <a:solidFill>
                  <a:schemeClr val="tx1"/>
                </a:solidFill>
                <a:effectLst/>
                <a:latin typeface="+mn-lt"/>
                <a:ea typeface="+mn-ea"/>
                <a:cs typeface="+mn-cs"/>
              </a:rPr>
              <a:t>Tierärzten</a:t>
            </a:r>
            <a:r>
              <a:rPr lang="en-CA" sz="1200" b="0" i="0" kern="1200" dirty="0" smtClean="0">
                <a:solidFill>
                  <a:schemeClr val="tx1"/>
                </a:solidFill>
                <a:effectLst/>
                <a:latin typeface="+mn-lt"/>
                <a:ea typeface="+mn-ea"/>
                <a:cs typeface="+mn-cs"/>
              </a:rPr>
              <a:t> data are evaluated anonymously by the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-Unit. The veterinarians regularly receive an overview and exclusive information on the current situation of equine diseases and symptoms reported in Switzerland in the form of a newsletter and in public areas of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website.</a:t>
            </a:r>
          </a:p>
          <a:p>
            <a:r>
              <a:rPr lang="en-CA" sz="1200" b="1" i="0" kern="1200" dirty="0" smtClean="0">
                <a:solidFill>
                  <a:schemeClr val="tx1"/>
                </a:solidFill>
                <a:effectLst/>
                <a:latin typeface="+mn-lt"/>
                <a:ea typeface="+mn-ea"/>
                <a:cs typeface="+mn-cs"/>
              </a:rPr>
              <a:t>SMS Alarms</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When a disease outbreak all registered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-veterinarians and veterinarians will be alerted via SMS about what is happening.</a:t>
            </a:r>
          </a:p>
          <a:p>
            <a:r>
              <a:rPr lang="en-CA" sz="1200" b="1" i="0" kern="1200" dirty="0" smtClean="0">
                <a:solidFill>
                  <a:schemeClr val="tx1"/>
                </a:solidFill>
                <a:effectLst/>
                <a:latin typeface="+mn-lt"/>
                <a:ea typeface="+mn-ea"/>
                <a:cs typeface="+mn-cs"/>
              </a:rPr>
              <a:t>Expert advice</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In observation of unusual events can be by telephone and / or email to advise of an expert of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teams the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-veterinarians and veterinarians. The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team has a broad network of contacts with international experts.</a:t>
            </a:r>
          </a:p>
          <a:p>
            <a:r>
              <a:rPr lang="en-CA" sz="1200" b="1" i="0" kern="1200" dirty="0" smtClean="0">
                <a:solidFill>
                  <a:schemeClr val="tx1"/>
                </a:solidFill>
                <a:effectLst/>
                <a:latin typeface="+mn-lt"/>
                <a:ea typeface="+mn-ea"/>
                <a:cs typeface="+mn-cs"/>
              </a:rPr>
              <a:t>Annual training</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once a year will be organized a training session, which deals with current topics in equine medicine. For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-veterinarians and veterinarians participation is free. The training is recognized by the SVPM.</a:t>
            </a:r>
          </a:p>
          <a:p>
            <a:r>
              <a:rPr lang="en-CA" sz="1200" b="1" i="0" kern="1200" dirty="0" smtClean="0">
                <a:solidFill>
                  <a:schemeClr val="tx1"/>
                </a:solidFill>
                <a:effectLst/>
                <a:latin typeface="+mn-lt"/>
                <a:ea typeface="+mn-ea"/>
                <a:cs typeface="+mn-cs"/>
              </a:rPr>
              <a:t>Laboratory tests</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subsidizing laboratory tests provided the medium term. </a:t>
            </a:r>
            <a:r>
              <a:rPr lang="en-CA" sz="1200" b="1" i="0" u="none" strike="noStrike" kern="1200" dirty="0" smtClean="0">
                <a:solidFill>
                  <a:schemeClr val="tx1"/>
                </a:solidFill>
                <a:effectLst/>
                <a:latin typeface="+mn-lt"/>
                <a:ea typeface="+mn-ea"/>
                <a:cs typeface="+mn-cs"/>
                <a:hlinkClick r:id="rId6"/>
              </a:rPr>
              <a:t>Terms for the activity of </a:t>
            </a:r>
            <a:r>
              <a:rPr lang="en-CA" sz="1200" b="1" i="0" u="none" strike="noStrike" kern="1200" dirty="0" err="1" smtClean="0">
                <a:solidFill>
                  <a:schemeClr val="tx1"/>
                </a:solidFill>
                <a:effectLst/>
                <a:latin typeface="+mn-lt"/>
                <a:ea typeface="+mn-ea"/>
                <a:cs typeface="+mn-cs"/>
                <a:hlinkClick r:id="rId6"/>
              </a:rPr>
              <a:t>Equinella</a:t>
            </a:r>
            <a:r>
              <a:rPr lang="en-CA" sz="1200" b="1" i="0" u="none" strike="noStrike" kern="1200" dirty="0" smtClean="0">
                <a:solidFill>
                  <a:schemeClr val="tx1"/>
                </a:solidFill>
                <a:effectLst/>
                <a:latin typeface="+mn-lt"/>
                <a:ea typeface="+mn-ea"/>
                <a:cs typeface="+mn-cs"/>
                <a:hlinkClick r:id="rId6"/>
              </a:rPr>
              <a:t>-vet and -</a:t>
            </a:r>
            <a:r>
              <a:rPr lang="en-CA" sz="1200" b="1" i="0" u="none" strike="noStrike" kern="1200" dirty="0" err="1" smtClean="0">
                <a:solidFill>
                  <a:schemeClr val="tx1"/>
                </a:solidFill>
                <a:effectLst/>
                <a:latin typeface="+mn-lt"/>
                <a:ea typeface="+mn-ea"/>
                <a:cs typeface="+mn-cs"/>
                <a:hlinkClick r:id="rId6"/>
              </a:rPr>
              <a:t>Tierarzt</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More value for the horse industry and other stakeholders</a:t>
            </a:r>
          </a:p>
          <a:p>
            <a:r>
              <a:rPr lang="en-CA" sz="1200" b="0" i="0" kern="1200" dirty="0" smtClean="0">
                <a:solidFill>
                  <a:schemeClr val="tx1"/>
                </a:solidFill>
                <a:effectLst/>
                <a:latin typeface="+mn-lt"/>
                <a:ea typeface="+mn-ea"/>
                <a:cs typeface="+mn-cs"/>
              </a:rPr>
              <a:t>In addition to the veterinary profession also get the Swiss horse industry and other stakeholders a large value through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The anonymous representation of disease reports in the public area of ​​the website provides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the horse industry a reliable overview of the current situation of horses infectious diseases in Switzerland. Such information is relevant essential for the early detection of disease outbreaks and both equestrian and breeding associations. The horse industry organizations can also benefit from the broad international network of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Animal keepers and pet owners are informed by </a:t>
            </a:r>
            <a:r>
              <a:rPr lang="en-CA" sz="1200" b="0" i="0" kern="1200" dirty="0" err="1" smtClean="0">
                <a:solidFill>
                  <a:schemeClr val="tx1"/>
                </a:solidFill>
                <a:effectLst/>
                <a:latin typeface="+mn-lt"/>
                <a:ea typeface="+mn-ea"/>
                <a:cs typeface="+mn-cs"/>
              </a:rPr>
              <a:t>Equinella</a:t>
            </a:r>
            <a:r>
              <a:rPr lang="en-CA" sz="1200" b="0" i="0" kern="1200" dirty="0" smtClean="0">
                <a:solidFill>
                  <a:schemeClr val="tx1"/>
                </a:solidFill>
                <a:effectLst/>
                <a:latin typeface="+mn-lt"/>
                <a:ea typeface="+mn-ea"/>
                <a:cs typeface="+mn-cs"/>
              </a:rPr>
              <a:t> also better than local disease process and breakouts and are sensitized.</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0AD73E-BCBF-4D61-B413-B2C5D070CF6B}" type="slidenum">
              <a:rPr lang="en-US" smtClean="0"/>
              <a:t>9</a:t>
            </a:fld>
            <a:endParaRPr lang="en-US"/>
          </a:p>
        </p:txBody>
      </p:sp>
    </p:spTree>
    <p:extLst>
      <p:ext uri="{BB962C8B-B14F-4D97-AF65-F5344CB8AC3E}">
        <p14:creationId xmlns:p14="http://schemas.microsoft.com/office/powerpoint/2010/main" val="757278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83F056-FE84-4892-ACE7-45F645CD2EB0}" type="datetimeFigureOut">
              <a:rPr lang="en-CA" smtClean="0"/>
              <a:t>11/02/2016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3F056-FE84-4892-ACE7-45F645CD2EB0}" type="datetimeFigureOut">
              <a:rPr lang="en-CA" smtClean="0"/>
              <a:t>11/02/2016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3F056-FE84-4892-ACE7-45F645CD2EB0}" type="datetimeFigureOut">
              <a:rPr lang="en-CA" smtClean="0"/>
              <a:t>11/02/2016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3F056-FE84-4892-ACE7-45F645CD2EB0}" type="datetimeFigureOut">
              <a:rPr lang="en-CA" smtClean="0"/>
              <a:t>11/02/2016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3F056-FE84-4892-ACE7-45F645CD2EB0}" type="datetimeFigureOut">
              <a:rPr lang="en-CA" smtClean="0"/>
              <a:t>11/02/2016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83F056-FE84-4892-ACE7-45F645CD2EB0}" type="datetimeFigureOut">
              <a:rPr lang="en-CA" smtClean="0"/>
              <a:t>11/02/2016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83F056-FE84-4892-ACE7-45F645CD2EB0}" type="datetimeFigureOut">
              <a:rPr lang="en-CA" smtClean="0"/>
              <a:t>11/02/2016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83F056-FE84-4892-ACE7-45F645CD2EB0}" type="datetimeFigureOut">
              <a:rPr lang="en-CA" smtClean="0"/>
              <a:t>11/02/2016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3F056-FE84-4892-ACE7-45F645CD2EB0}" type="datetimeFigureOut">
              <a:rPr lang="en-CA" smtClean="0"/>
              <a:t>11/02/2016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5698D38-1A6A-4294-95B8-B47A8360860D}"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3F056-FE84-4892-ACE7-45F645CD2EB0}" type="datetimeFigureOut">
              <a:rPr lang="en-CA" smtClean="0"/>
              <a:t>11/02/2016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698D38-1A6A-4294-95B8-B47A8360860D}" type="slidenum">
              <a:rPr lang="en-CA" smtClean="0"/>
              <a:t>‹#›</a:t>
            </a:fld>
            <a:endParaRPr lang="en-CA"/>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883F056-FE84-4892-ACE7-45F645CD2EB0}" type="datetimeFigureOut">
              <a:rPr lang="en-CA" smtClean="0"/>
              <a:t>11/02/2016</a:t>
            </a:fld>
            <a:endParaRPr lang="en-CA"/>
          </a:p>
        </p:txBody>
      </p:sp>
      <p:sp>
        <p:nvSpPr>
          <p:cNvPr id="9" name="Slide Number Placeholder 8"/>
          <p:cNvSpPr>
            <a:spLocks noGrp="1"/>
          </p:cNvSpPr>
          <p:nvPr>
            <p:ph type="sldNum" sz="quarter" idx="11"/>
          </p:nvPr>
        </p:nvSpPr>
        <p:spPr/>
        <p:txBody>
          <a:bodyPr/>
          <a:lstStyle/>
          <a:p>
            <a:fld id="{D5698D38-1A6A-4294-95B8-B47A8360860D}"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698D38-1A6A-4294-95B8-B47A8360860D}" type="slidenum">
              <a:rPr lang="en-CA" smtClean="0"/>
              <a:t>‹#›</a:t>
            </a:fld>
            <a:endParaRPr lang="en-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883F056-FE84-4892-ACE7-45F645CD2EB0}" type="datetimeFigureOut">
              <a:rPr lang="en-CA" smtClean="0"/>
              <a:t>11/02/2016</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2.gov.bc.ca/gov/content/industry/agriculture-seafood/animals-and-crops/animal-health/reportable-notifiable-diseases/equine-disease-repo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mapaq.gouv.qc.ca/fr/Productions/santeanimale/maladies/RAIZO/Pages/reseauequi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omafra.gov.on.ca/english/livestock/horses/facts/nhd_surv2015.htm" TargetMode="External"/><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hyperlink" Target="http://www.oahn.c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dogsandticks.com/map/2012/" TargetMode="External"/><Relationship Id="rId2" Type="http://schemas.openxmlformats.org/officeDocument/2006/relationships/hyperlink" Target="http://www.wormsandgermsmap.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hyperlink" Target="http://www.aht.org.uk/cms-display/DEFRA_AHT_BEVA_equine_report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C:\ICC%20INTERNATIONAL%20COLLATING%20CENTRE\bluelogo.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700808"/>
            <a:ext cx="7543800" cy="2593975"/>
          </a:xfrm>
        </p:spPr>
        <p:txBody>
          <a:bodyPr/>
          <a:lstStyle/>
          <a:p>
            <a:pPr algn="r"/>
            <a:r>
              <a:rPr lang="en-CA" sz="5400" dirty="0" smtClean="0"/>
              <a:t>Equine Disease Surveillance Systems</a:t>
            </a:r>
            <a:endParaRPr lang="en-CA" sz="5400" dirty="0"/>
          </a:p>
        </p:txBody>
      </p:sp>
      <p:sp>
        <p:nvSpPr>
          <p:cNvPr id="3" name="Subtitle 2"/>
          <p:cNvSpPr>
            <a:spLocks noGrp="1"/>
          </p:cNvSpPr>
          <p:nvPr>
            <p:ph type="subTitle" idx="1"/>
          </p:nvPr>
        </p:nvSpPr>
        <p:spPr>
          <a:xfrm>
            <a:off x="1763688" y="4581128"/>
            <a:ext cx="6461760" cy="1066800"/>
          </a:xfrm>
        </p:spPr>
        <p:txBody>
          <a:bodyPr>
            <a:normAutofit fontScale="77500" lnSpcReduction="20000"/>
          </a:bodyPr>
          <a:lstStyle/>
          <a:p>
            <a:pPr algn="r"/>
            <a:r>
              <a:rPr lang="en-CA" dirty="0" smtClean="0"/>
              <a:t>Drs. </a:t>
            </a:r>
            <a:r>
              <a:rPr lang="en-CA" dirty="0" smtClean="0"/>
              <a:t>Melanie Barham and Alison Moore</a:t>
            </a:r>
          </a:p>
          <a:p>
            <a:pPr algn="r"/>
            <a:r>
              <a:rPr lang="en-CA" dirty="0" smtClean="0"/>
              <a:t>CAHSS Equine Workshop</a:t>
            </a:r>
          </a:p>
          <a:p>
            <a:pPr algn="r"/>
            <a:r>
              <a:rPr lang="en-CA" dirty="0" smtClean="0"/>
              <a:t>November 3-4, 2016</a:t>
            </a:r>
          </a:p>
          <a:p>
            <a:pPr algn="r"/>
            <a:r>
              <a:rPr lang="en-CA" dirty="0" smtClean="0"/>
              <a:t>Toronto, Ontario</a:t>
            </a:r>
            <a:endParaRPr lang="en-CA" dirty="0"/>
          </a:p>
        </p:txBody>
      </p:sp>
    </p:spTree>
    <p:extLst>
      <p:ext uri="{BB962C8B-B14F-4D97-AF65-F5344CB8AC3E}">
        <p14:creationId xmlns:p14="http://schemas.microsoft.com/office/powerpoint/2010/main" val="379590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2" name="Content Placeholder 1"/>
          <p:cNvSpPr>
            <a:spLocks noGrp="1"/>
          </p:cNvSpPr>
          <p:nvPr>
            <p:ph idx="1"/>
          </p:nvPr>
        </p:nvSpPr>
        <p:spPr/>
        <p:txBody>
          <a:bodyPr/>
          <a:lstStyle/>
          <a:p>
            <a:endParaRPr lang="en-CA"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07" t="11250" r="15315" b="10484"/>
          <a:stretch/>
        </p:blipFill>
        <p:spPr bwMode="auto">
          <a:xfrm>
            <a:off x="179512" y="404664"/>
            <a:ext cx="8395369"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445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NEW!</a:t>
            </a:r>
          </a:p>
          <a:p>
            <a:r>
              <a:rPr lang="en-US" dirty="0" smtClean="0"/>
              <a:t>The Equine Disease Communication Center works to protect horses and the horse industry from the threat of infectious diseases in North America</a:t>
            </a:r>
          </a:p>
          <a:p>
            <a:r>
              <a:rPr lang="en-US" dirty="0" smtClean="0"/>
              <a:t>Reports real time information online about disease outbreaks to help mitigate and prevent spread of disease</a:t>
            </a:r>
          </a:p>
          <a:p>
            <a:r>
              <a:rPr lang="en-US" dirty="0" smtClean="0"/>
              <a:t>As part of the National Equine Health Plan in the US , the EDCC will help educate and promote research about endemic and foreign disease</a:t>
            </a:r>
          </a:p>
          <a:p>
            <a:r>
              <a:rPr lang="en-US" dirty="0" smtClean="0"/>
              <a:t>Works with state animal health officials and the USDA</a:t>
            </a:r>
          </a:p>
          <a:p>
            <a:r>
              <a:rPr lang="en-US" dirty="0" smtClean="0"/>
              <a:t>Only posts confirmed cases</a:t>
            </a:r>
          </a:p>
          <a:p>
            <a:r>
              <a:rPr lang="en-US" dirty="0" smtClean="0"/>
              <a:t>Provides Email alerts</a:t>
            </a:r>
          </a:p>
          <a:p>
            <a:r>
              <a:rPr lang="en-US" dirty="0" smtClean="0"/>
              <a:t>Funded by industry and AAEP</a:t>
            </a:r>
          </a:p>
          <a:p>
            <a:pPr marL="0" indent="0">
              <a:buNone/>
            </a:pPr>
            <a:r>
              <a:rPr lang="en-US" dirty="0"/>
              <a:t> </a:t>
            </a:r>
            <a:r>
              <a:rPr lang="en-US" dirty="0" smtClean="0"/>
              <a:t>     http</a:t>
            </a:r>
            <a:r>
              <a:rPr lang="en-US" dirty="0"/>
              <a:t>://www.equinediseasecc.org/</a:t>
            </a:r>
          </a:p>
        </p:txBody>
      </p:sp>
      <p:pic>
        <p:nvPicPr>
          <p:cNvPr id="2050" name="Picture 2" descr="C:\Users\Lab Services\Pictures\EDCC-logo-we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4538" y="228600"/>
            <a:ext cx="3834921" cy="146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79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2" name="Content Placeholder 1"/>
          <p:cNvSpPr>
            <a:spLocks noGrp="1"/>
          </p:cNvSpPr>
          <p:nvPr>
            <p:ph idx="1"/>
          </p:nvPr>
        </p:nvSpPr>
        <p:spPr/>
        <p:txBody>
          <a:bodyPr/>
          <a:lstStyle/>
          <a:p>
            <a:endParaRPr lang="en-CA"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79" t="16273" r="23490" b="5767"/>
          <a:stretch/>
        </p:blipFill>
        <p:spPr bwMode="auto">
          <a:xfrm>
            <a:off x="755576" y="404665"/>
            <a:ext cx="7108167" cy="570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47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 – National</a:t>
            </a:r>
            <a:br>
              <a:rPr lang="en-US" dirty="0" smtClean="0"/>
            </a:br>
            <a:r>
              <a:rPr lang="en-US" dirty="0" smtClean="0"/>
              <a:t>CFIA</a:t>
            </a:r>
            <a:endParaRPr lang="en-US" dirty="0"/>
          </a:p>
        </p:txBody>
      </p:sp>
      <p:sp>
        <p:nvSpPr>
          <p:cNvPr id="3" name="Content Placeholder 2"/>
          <p:cNvSpPr>
            <a:spLocks noGrp="1"/>
          </p:cNvSpPr>
          <p:nvPr>
            <p:ph idx="1"/>
          </p:nvPr>
        </p:nvSpPr>
        <p:spPr/>
        <p:txBody>
          <a:bodyPr>
            <a:normAutofit/>
          </a:bodyPr>
          <a:lstStyle/>
          <a:p>
            <a:r>
              <a:rPr lang="en-US" dirty="0" smtClean="0"/>
              <a:t>Animal Disease surveillance supports Canada’s ability to recognize and deal with emerging animal disease problems</a:t>
            </a:r>
          </a:p>
          <a:p>
            <a:r>
              <a:rPr lang="en-US" dirty="0" smtClean="0"/>
              <a:t>Plays a role in providing Canadian livestock access to more markets</a:t>
            </a:r>
          </a:p>
          <a:p>
            <a:pPr marL="114300" indent="0">
              <a:buNone/>
            </a:pPr>
            <a:endParaRPr lang="en-US" dirty="0" smtClean="0"/>
          </a:p>
          <a:p>
            <a:r>
              <a:rPr lang="en-US" dirty="0" smtClean="0"/>
              <a:t>EIA testing program</a:t>
            </a:r>
          </a:p>
          <a:p>
            <a:r>
              <a:rPr lang="en-US" dirty="0" smtClean="0"/>
              <a:t>Import export guidelines</a:t>
            </a:r>
          </a:p>
          <a:p>
            <a:r>
              <a:rPr lang="en-US" dirty="0" smtClean="0"/>
              <a:t>Risk assessments, industry consultation</a:t>
            </a:r>
          </a:p>
          <a:p>
            <a:r>
              <a:rPr lang="en-US" dirty="0" smtClean="0"/>
              <a:t>Rabies reporting</a:t>
            </a:r>
          </a:p>
          <a:p>
            <a:r>
              <a:rPr lang="en-US" dirty="0" smtClean="0"/>
              <a:t>OIE reporting</a:t>
            </a:r>
          </a:p>
          <a:p>
            <a:r>
              <a:rPr lang="en-US" dirty="0" smtClean="0"/>
              <a:t>Receives periodically and immediately notifiable disease reports from laboratories and provinces</a:t>
            </a:r>
            <a:endParaRPr lang="en-US" dirty="0"/>
          </a:p>
        </p:txBody>
      </p:sp>
      <p:pic>
        <p:nvPicPr>
          <p:cNvPr id="3074" name="Picture 2" descr="C:\Users\mooreal2\AppData\Local\Microsoft\Windows\Temporary Internet Files\Content.IE5\PKK7ZB3Q\Flag_of_Canada_(Pantone).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88640"/>
            <a:ext cx="2555776" cy="127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65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Provincial governments</a:t>
            </a:r>
            <a:endParaRPr lang="en-US" dirty="0"/>
          </a:p>
        </p:txBody>
      </p:sp>
      <p:sp>
        <p:nvSpPr>
          <p:cNvPr id="3" name="Content Placeholder 2"/>
          <p:cNvSpPr>
            <a:spLocks noGrp="1"/>
          </p:cNvSpPr>
          <p:nvPr>
            <p:ph idx="1"/>
          </p:nvPr>
        </p:nvSpPr>
        <p:spPr/>
        <p:txBody>
          <a:bodyPr/>
          <a:lstStyle/>
          <a:p>
            <a:r>
              <a:rPr lang="en-US" dirty="0" smtClean="0"/>
              <a:t>Receive positive test results regarding immediately and periodically notifiable diseases from the laboratories</a:t>
            </a:r>
          </a:p>
          <a:p>
            <a:r>
              <a:rPr lang="en-US" dirty="0" smtClean="0"/>
              <a:t>Extension veterinarians provide support, education and information to veterinarians and industry</a:t>
            </a:r>
          </a:p>
          <a:p>
            <a:r>
              <a:rPr lang="en-US" dirty="0" smtClean="0"/>
              <a:t>Staff perform risk assessments, coordinate a response if needed and support communications to the industry</a:t>
            </a:r>
          </a:p>
          <a:p>
            <a:r>
              <a:rPr lang="en-US" dirty="0" smtClean="0"/>
              <a:t>Individual provinces have different legislation regarding animal disease surveillance</a:t>
            </a:r>
          </a:p>
          <a:p>
            <a:r>
              <a:rPr lang="en-US" dirty="0" smtClean="0"/>
              <a:t>Individual provincial governments vary in the strength or their relationship with industry and stakeholders</a:t>
            </a:r>
          </a:p>
          <a:p>
            <a:endParaRPr lang="en-US" dirty="0" smtClean="0"/>
          </a:p>
          <a:p>
            <a:pPr marL="0" indent="0">
              <a:buNone/>
            </a:pPr>
            <a:endParaRPr lang="en-US" dirty="0"/>
          </a:p>
        </p:txBody>
      </p:sp>
      <p:pic>
        <p:nvPicPr>
          <p:cNvPr id="4098" name="Picture 2" descr="C:\Users\mooreal2\AppData\Local\Microsoft\Windows\Temporary Internet Files\Content.IE5\V7AMJGL6\map_of_canad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801" y="20387"/>
            <a:ext cx="2307303" cy="18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082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British Columbia </a:t>
            </a:r>
            <a:br>
              <a:rPr lang="en-US" dirty="0" smtClean="0"/>
            </a:br>
            <a:r>
              <a:rPr lang="en-US" dirty="0" smtClean="0"/>
              <a:t>Equine Disease Reporting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New!</a:t>
            </a:r>
          </a:p>
          <a:p>
            <a:r>
              <a:rPr lang="en-US" dirty="0" smtClean="0"/>
              <a:t>To help protect BC’s horses, the Animal Health Centre at the BC Ministry of Agriculture launched a webpage devoted to equine disease reporting</a:t>
            </a:r>
          </a:p>
          <a:p>
            <a:r>
              <a:rPr lang="en-US" b="1" dirty="0" smtClean="0"/>
              <a:t>B.C. Equine Disease Surveillance &amp; Report</a:t>
            </a:r>
          </a:p>
          <a:p>
            <a:r>
              <a:rPr lang="en-US" dirty="0" smtClean="0"/>
              <a:t>Online reporting of equine disease, verified by laboratory testing</a:t>
            </a:r>
          </a:p>
          <a:p>
            <a:r>
              <a:rPr lang="en-US" dirty="0" smtClean="0"/>
              <a:t>Reportable, notifiable and non-reportable, non-notifiable diseases are posted</a:t>
            </a:r>
          </a:p>
          <a:p>
            <a:r>
              <a:rPr lang="en-US" dirty="0" smtClean="0"/>
              <a:t>Goal is to increase and facilitate communication with current and reliable reporting for veterinarians, horse owners and other stakeholders to help inform and educate</a:t>
            </a:r>
          </a:p>
          <a:p>
            <a:r>
              <a:rPr lang="en-US" dirty="0" smtClean="0"/>
              <a:t>The program is a cooperative information sharing partnership between the B.C .government and veterinarians practicing in B.C.</a:t>
            </a:r>
          </a:p>
          <a:p>
            <a:pPr marL="0" indent="0">
              <a:buNone/>
            </a:pPr>
            <a:endParaRPr lang="en-US" dirty="0"/>
          </a:p>
          <a:p>
            <a:pPr marL="0" indent="0">
              <a:buNone/>
            </a:pPr>
            <a:r>
              <a:rPr lang="en-US" dirty="0" smtClean="0">
                <a:hlinkClick r:id="rId3"/>
              </a:rPr>
              <a:t>http</a:t>
            </a:r>
            <a:r>
              <a:rPr lang="en-US" dirty="0">
                <a:hlinkClick r:id="rId3"/>
              </a:rPr>
              <a:t>://</a:t>
            </a:r>
            <a:r>
              <a:rPr lang="en-US" dirty="0" smtClean="0">
                <a:hlinkClick r:id="rId3"/>
              </a:rPr>
              <a:t>www2.gov.bc.ca/gov/content/industry/agriculture-seafood/animals-and-crops/animal-health/reportable-notifiable-diseases/equine-disease-report</a:t>
            </a:r>
            <a:endParaRPr lang="en-US" dirty="0" smtClean="0"/>
          </a:p>
        </p:txBody>
      </p:sp>
      <p:pic>
        <p:nvPicPr>
          <p:cNvPr id="5122" name="Picture 2" descr="C:\Users\mooreal2\AppData\Local\Microsoft\Windows\Temporary Internet Files\Content.IE5\9J5Q9ZAY\1024px-Flag_of_British_Columbia_0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16632"/>
            <a:ext cx="2181847" cy="131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29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2" name="Content Placeholder 1"/>
          <p:cNvSpPr>
            <a:spLocks noGrp="1"/>
          </p:cNvSpPr>
          <p:nvPr>
            <p:ph idx="1"/>
          </p:nvPr>
        </p:nvSpPr>
        <p:spPr/>
        <p:txBody>
          <a:bodyPr/>
          <a:lstStyle/>
          <a:p>
            <a:endParaRPr lang="en-CA"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35" t="15330" r="29722" b="5214"/>
          <a:stretch/>
        </p:blipFill>
        <p:spPr bwMode="auto">
          <a:xfrm>
            <a:off x="2195736" y="260648"/>
            <a:ext cx="5262113" cy="581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611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
            </a:r>
            <a:br>
              <a:rPr lang="en-CA" dirty="0" smtClean="0"/>
            </a:br>
            <a:r>
              <a:rPr lang="en-CA" dirty="0" smtClean="0"/>
              <a:t>Alberta</a:t>
            </a:r>
            <a:br>
              <a:rPr lang="en-CA" dirty="0" smtClean="0"/>
            </a:br>
            <a:endParaRPr lang="en-CA" dirty="0"/>
          </a:p>
        </p:txBody>
      </p:sp>
      <p:sp>
        <p:nvSpPr>
          <p:cNvPr id="2" name="Content Placeholder 1"/>
          <p:cNvSpPr>
            <a:spLocks noGrp="1"/>
          </p:cNvSpPr>
          <p:nvPr>
            <p:ph idx="1"/>
          </p:nvPr>
        </p:nvSpPr>
        <p:spPr/>
        <p:txBody>
          <a:bodyPr/>
          <a:lstStyle/>
          <a:p>
            <a:r>
              <a:rPr lang="en-CA" dirty="0" smtClean="0"/>
              <a:t>Office of the Chief Veterinarian – reportable diseases and extension</a:t>
            </a:r>
          </a:p>
          <a:p>
            <a:r>
              <a:rPr lang="en-CA" dirty="0" smtClean="0"/>
              <a:t>EHV-1 outbreak handled through collaboration between University of Calgary, Alberta Veterinary Medical Association, Alberta Equestrian Federation and other industry stakeholders</a:t>
            </a:r>
            <a:endParaRPr lang="en-CA"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56" t="18053" r="19139" b="8137"/>
          <a:stretch/>
        </p:blipFill>
        <p:spPr bwMode="auto">
          <a:xfrm>
            <a:off x="971600" y="3501008"/>
            <a:ext cx="5976664" cy="313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mooreal2\AppData\Local\Microsoft\Windows\Temporary Internet Files\Content.IE5\0TKJLD32\100px-Flag_of_Alberta.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89557"/>
            <a:ext cx="1816596" cy="90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68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Saskatchewan</a:t>
            </a:r>
            <a:endParaRPr lang="en-CA" dirty="0"/>
          </a:p>
        </p:txBody>
      </p:sp>
      <p:sp>
        <p:nvSpPr>
          <p:cNvPr id="2" name="Content Placeholder 1"/>
          <p:cNvSpPr>
            <a:spLocks noGrp="1"/>
          </p:cNvSpPr>
          <p:nvPr>
            <p:ph idx="1"/>
          </p:nvPr>
        </p:nvSpPr>
        <p:spPr/>
        <p:txBody>
          <a:bodyPr/>
          <a:lstStyle/>
          <a:p>
            <a:r>
              <a:rPr lang="en-CA" dirty="0" smtClean="0"/>
              <a:t>Chief Veterinary Officer contact for reportable diseases </a:t>
            </a:r>
          </a:p>
          <a:p>
            <a:r>
              <a:rPr lang="en-CA" dirty="0" smtClean="0"/>
              <a:t>Extension services</a:t>
            </a:r>
          </a:p>
          <a:p>
            <a:r>
              <a:rPr lang="en-CA" dirty="0"/>
              <a:t>Equine tick surveillance</a:t>
            </a:r>
          </a:p>
          <a:p>
            <a:pPr lvl="1"/>
            <a:r>
              <a:rPr lang="en-CA" b="1" dirty="0"/>
              <a:t>A research project conducted by the Western College of Veterinary Medicine, University of Saskatchewan</a:t>
            </a:r>
          </a:p>
          <a:p>
            <a:r>
              <a:rPr lang="en-CA" dirty="0" smtClean="0"/>
              <a:t>Saskatchewan Horse Federation and Western College of Veterinary Medicine – EIA testing</a:t>
            </a:r>
            <a:endParaRPr lang="en-CA" dirty="0"/>
          </a:p>
        </p:txBody>
      </p:sp>
      <p:pic>
        <p:nvPicPr>
          <p:cNvPr id="7170" name="Picture 2" descr="C:\Users\mooreal2\AppData\Local\Microsoft\Windows\Temporary Internet Files\Content.IE5\NY7RF8CB\1280px-Flag_of_Saskatchewa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45276"/>
            <a:ext cx="2322512" cy="11612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941" t="19227" r="25000" b="37255"/>
          <a:stretch/>
        </p:blipFill>
        <p:spPr bwMode="auto">
          <a:xfrm>
            <a:off x="899592" y="4149080"/>
            <a:ext cx="5624972" cy="257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055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Quebec</a:t>
            </a:r>
            <a:br>
              <a:rPr lang="en-US" dirty="0" smtClean="0"/>
            </a:br>
            <a:r>
              <a:rPr lang="en-US" dirty="0" smtClean="0"/>
              <a:t>RAIZO</a:t>
            </a:r>
            <a:endParaRPr lang="en-US" dirty="0"/>
          </a:p>
        </p:txBody>
      </p:sp>
      <p:sp>
        <p:nvSpPr>
          <p:cNvPr id="3" name="Content Placeholder 2"/>
          <p:cNvSpPr>
            <a:spLocks noGrp="1"/>
          </p:cNvSpPr>
          <p:nvPr>
            <p:ph idx="1"/>
          </p:nvPr>
        </p:nvSpPr>
        <p:spPr/>
        <p:txBody>
          <a:bodyPr>
            <a:normAutofit lnSpcReduction="10000"/>
          </a:bodyPr>
          <a:lstStyle/>
          <a:p>
            <a:r>
              <a:rPr lang="en-US" dirty="0" smtClean="0"/>
              <a:t>In Quebec for 22 years</a:t>
            </a:r>
          </a:p>
          <a:p>
            <a:r>
              <a:rPr lang="en-US" dirty="0" smtClean="0"/>
              <a:t>Group of 6-7 equine veterinarians from different regions of Quebec with faculty members of the University of Montreal </a:t>
            </a:r>
          </a:p>
          <a:p>
            <a:r>
              <a:rPr lang="en-US" dirty="0" smtClean="0"/>
              <a:t>Objectives:</a:t>
            </a:r>
          </a:p>
          <a:p>
            <a:pPr lvl="1"/>
            <a:r>
              <a:rPr lang="en-US" dirty="0" smtClean="0"/>
              <a:t> to promote the detection and timely reporting of disease that may affect equine or public health</a:t>
            </a:r>
          </a:p>
          <a:p>
            <a:pPr lvl="1"/>
            <a:r>
              <a:rPr lang="en-US" dirty="0" smtClean="0"/>
              <a:t>Recommend health management to control disease</a:t>
            </a:r>
          </a:p>
          <a:p>
            <a:pPr lvl="1"/>
            <a:r>
              <a:rPr lang="en-US" dirty="0" smtClean="0"/>
              <a:t>Effective dissemination of relevant information to vets and the industry</a:t>
            </a:r>
          </a:p>
          <a:p>
            <a:r>
              <a:rPr lang="en-US" dirty="0" smtClean="0"/>
              <a:t>Survey of veterinarians and  laboratory data are used as surveillance data</a:t>
            </a:r>
          </a:p>
          <a:p>
            <a:r>
              <a:rPr lang="en-US" dirty="0" smtClean="0"/>
              <a:t>Reports are sent to industry partners</a:t>
            </a:r>
          </a:p>
          <a:p>
            <a:pPr marL="0" indent="0">
              <a:buNone/>
            </a:pPr>
            <a:r>
              <a:rPr lang="en-US" dirty="0">
                <a:hlinkClick r:id="rId3"/>
              </a:rPr>
              <a:t>http://</a:t>
            </a:r>
            <a:r>
              <a:rPr lang="en-US" dirty="0" smtClean="0">
                <a:hlinkClick r:id="rId3"/>
              </a:rPr>
              <a:t>www.mapaq.gouv.qc.ca/fr/Productions/santeanimale/maladies/RAIZO/Pages/reseauequin.aspx</a:t>
            </a:r>
            <a:r>
              <a:rPr lang="en-US" dirty="0" smtClean="0"/>
              <a:t> </a:t>
            </a:r>
            <a:endParaRPr lang="en-US" dirty="0"/>
          </a:p>
        </p:txBody>
      </p:sp>
      <p:pic>
        <p:nvPicPr>
          <p:cNvPr id="8194" name="Picture 2" descr="C:\Users\mooreal2\AppData\Local\Microsoft\Windows\Temporary Internet Files\Content.IE5\V7AMJGL6\Quebec-Canada-flag-2691-lar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88640"/>
            <a:ext cx="2137420" cy="142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CA" dirty="0" smtClean="0"/>
              <a:t>Animal Disease Surveillance</a:t>
            </a:r>
            <a:endParaRPr lang="en-CA" dirty="0"/>
          </a:p>
        </p:txBody>
      </p:sp>
      <p:sp>
        <p:nvSpPr>
          <p:cNvPr id="7" name="Content Placeholder 6"/>
          <p:cNvSpPr>
            <a:spLocks noGrp="1"/>
          </p:cNvSpPr>
          <p:nvPr>
            <p:ph sz="half" idx="1"/>
          </p:nvPr>
        </p:nvSpPr>
        <p:spPr/>
        <p:txBody>
          <a:bodyPr>
            <a:normAutofit fontScale="77500" lnSpcReduction="20000"/>
          </a:bodyPr>
          <a:lstStyle/>
          <a:p>
            <a:r>
              <a:rPr lang="en-CA" dirty="0" smtClean="0"/>
              <a:t>Every country in the world has some sort of animal disease surveillance system to:</a:t>
            </a:r>
          </a:p>
          <a:p>
            <a:pPr lvl="2"/>
            <a:r>
              <a:rPr lang="en-CA" dirty="0" smtClean="0"/>
              <a:t> understand the health status of animals in the country </a:t>
            </a:r>
          </a:p>
          <a:p>
            <a:pPr lvl="2"/>
            <a:r>
              <a:rPr lang="en-CA" dirty="0" smtClean="0"/>
              <a:t>identify problems quickly  and initiate action</a:t>
            </a:r>
          </a:p>
          <a:p>
            <a:r>
              <a:rPr lang="en-CA" dirty="0" smtClean="0"/>
              <a:t>Countries have different needs for surveillance</a:t>
            </a:r>
          </a:p>
          <a:p>
            <a:r>
              <a:rPr lang="en-CA" dirty="0" smtClean="0"/>
              <a:t>Wealthy countries may focus on protecting trade</a:t>
            </a:r>
          </a:p>
          <a:p>
            <a:r>
              <a:rPr lang="en-CA" dirty="0" smtClean="0"/>
              <a:t>Poor countries may only be able to minimize the impact of major diseases</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2276872"/>
            <a:ext cx="3389635" cy="2717552"/>
          </a:xfrm>
        </p:spPr>
      </p:pic>
    </p:spTree>
    <p:extLst>
      <p:ext uri="{BB962C8B-B14F-4D97-AF65-F5344CB8AC3E}">
        <p14:creationId xmlns:p14="http://schemas.microsoft.com/office/powerpoint/2010/main" val="259745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Ontario</a:t>
            </a:r>
            <a:endParaRPr lang="en-CA" dirty="0"/>
          </a:p>
        </p:txBody>
      </p:sp>
      <p:sp>
        <p:nvSpPr>
          <p:cNvPr id="2" name="Content Placeholder 1"/>
          <p:cNvSpPr>
            <a:spLocks noGrp="1"/>
          </p:cNvSpPr>
          <p:nvPr>
            <p:ph sz="half" idx="1"/>
          </p:nvPr>
        </p:nvSpPr>
        <p:spPr>
          <a:xfrm>
            <a:off x="457200" y="1536192"/>
            <a:ext cx="3826768" cy="4590288"/>
          </a:xfrm>
        </p:spPr>
        <p:txBody>
          <a:bodyPr>
            <a:normAutofit fontScale="70000" lnSpcReduction="20000"/>
          </a:bodyPr>
          <a:lstStyle/>
          <a:p>
            <a:r>
              <a:rPr lang="en-CA" dirty="0" smtClean="0"/>
              <a:t>OMAFRA</a:t>
            </a:r>
          </a:p>
          <a:p>
            <a:pPr lvl="1"/>
            <a:r>
              <a:rPr lang="en-CA" dirty="0" smtClean="0"/>
              <a:t>Animal Health Act</a:t>
            </a:r>
          </a:p>
          <a:p>
            <a:pPr lvl="1"/>
            <a:r>
              <a:rPr lang="en-CA" dirty="0" smtClean="0"/>
              <a:t>Map equine neurological disease (EHV-1, EEE, WNV, Rabies</a:t>
            </a:r>
            <a:r>
              <a:rPr lang="en-CA" dirty="0"/>
              <a:t>) </a:t>
            </a:r>
            <a:r>
              <a:rPr lang="en-CA" dirty="0">
                <a:hlinkClick r:id="rId3"/>
              </a:rPr>
              <a:t>http://</a:t>
            </a:r>
            <a:r>
              <a:rPr lang="en-CA" dirty="0" smtClean="0">
                <a:hlinkClick r:id="rId3"/>
              </a:rPr>
              <a:t>www.omafra.gov.on.ca/english/livestock/horses/facts/nhd_surv2015.htm</a:t>
            </a:r>
            <a:r>
              <a:rPr lang="en-CA" dirty="0" smtClean="0"/>
              <a:t> </a:t>
            </a:r>
          </a:p>
          <a:p>
            <a:r>
              <a:rPr lang="en-CA" dirty="0" smtClean="0"/>
              <a:t>Ontario Animal Health Network</a:t>
            </a:r>
          </a:p>
          <a:p>
            <a:pPr lvl="1"/>
            <a:r>
              <a:rPr lang="en-CA" dirty="0"/>
              <a:t>Private equine vets are surveyed quarterly</a:t>
            </a:r>
          </a:p>
          <a:p>
            <a:pPr lvl="1"/>
            <a:r>
              <a:rPr lang="en-CA" dirty="0" smtClean="0"/>
              <a:t>8 equine veterinarians meet quarterly to discuss survey results, laboratory results and create reports for veterinarians and industry</a:t>
            </a:r>
          </a:p>
          <a:p>
            <a:pPr lvl="1"/>
            <a:r>
              <a:rPr lang="en-CA" dirty="0" smtClean="0"/>
              <a:t>Includes syndromic  surveillance </a:t>
            </a:r>
          </a:p>
          <a:p>
            <a:pPr lvl="1"/>
            <a:r>
              <a:rPr lang="en-CA" dirty="0" smtClean="0">
                <a:hlinkClick r:id="rId4"/>
              </a:rPr>
              <a:t>www.oahn.ca</a:t>
            </a:r>
            <a:r>
              <a:rPr lang="en-CA" dirty="0" smtClean="0"/>
              <a:t> </a:t>
            </a:r>
          </a:p>
        </p:txBody>
      </p:sp>
      <p:sp>
        <p:nvSpPr>
          <p:cNvPr id="6" name="Content Placeholder 5"/>
          <p:cNvSpPr>
            <a:spLocks noGrp="1"/>
          </p:cNvSpPr>
          <p:nvPr>
            <p:ph sz="half" idx="2"/>
          </p:nvPr>
        </p:nvSpPr>
        <p:spPr/>
        <p:txBody>
          <a:bodyPr>
            <a:normAutofit fontScale="70000" lnSpcReduction="20000"/>
          </a:bodyPr>
          <a:lstStyle/>
          <a:p>
            <a:endParaRPr lang="en-CA"/>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451" y="1451230"/>
            <a:ext cx="3573433" cy="276076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4211995"/>
            <a:ext cx="2781345" cy="2149222"/>
          </a:xfrm>
          <a:prstGeom prst="rect">
            <a:avLst/>
          </a:prstGeom>
        </p:spPr>
      </p:pic>
      <p:pic>
        <p:nvPicPr>
          <p:cNvPr id="9218" name="Picture 2" descr="C:\Users\mooreal2\AppData\Local\Microsoft\Windows\Temporary Internet Files\Content.IE5\C29BBHNO\Anonymous-flag-of-Ontario-Canada[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140408"/>
            <a:ext cx="2216836" cy="110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surveillance activities</a:t>
            </a:r>
            <a:endParaRPr lang="en-US" dirty="0"/>
          </a:p>
        </p:txBody>
      </p:sp>
      <p:sp>
        <p:nvSpPr>
          <p:cNvPr id="3" name="Content Placeholder 2"/>
          <p:cNvSpPr>
            <a:spLocks noGrp="1"/>
          </p:cNvSpPr>
          <p:nvPr>
            <p:ph sz="half" idx="1"/>
          </p:nvPr>
        </p:nvSpPr>
        <p:spPr/>
        <p:txBody>
          <a:bodyPr>
            <a:normAutofit fontScale="92500"/>
          </a:bodyPr>
          <a:lstStyle/>
          <a:p>
            <a:r>
              <a:rPr lang="en-US" dirty="0" smtClean="0"/>
              <a:t>Veterinary colleges- research programs</a:t>
            </a:r>
          </a:p>
          <a:p>
            <a:r>
              <a:rPr lang="en-US" dirty="0" smtClean="0"/>
              <a:t>Agricultural colleges- research programs</a:t>
            </a:r>
          </a:p>
          <a:p>
            <a:pPr marL="114300" indent="0">
              <a:buNone/>
            </a:pPr>
            <a:endParaRPr lang="en-US" dirty="0"/>
          </a:p>
        </p:txBody>
      </p:sp>
      <p:sp>
        <p:nvSpPr>
          <p:cNvPr id="4" name="Content Placeholder 3"/>
          <p:cNvSpPr>
            <a:spLocks noGrp="1"/>
          </p:cNvSpPr>
          <p:nvPr>
            <p:ph sz="half" idx="2"/>
          </p:nvPr>
        </p:nvSpPr>
        <p:spPr/>
        <p:txBody>
          <a:bodyPr>
            <a:normAutofit fontScale="92500"/>
          </a:bodyPr>
          <a:lstStyle/>
          <a:p>
            <a:r>
              <a:rPr lang="en-US" dirty="0" smtClean="0"/>
              <a:t>Worms and </a:t>
            </a:r>
            <a:r>
              <a:rPr lang="en-US" dirty="0"/>
              <a:t>Germs map </a:t>
            </a:r>
            <a:r>
              <a:rPr lang="en-US" dirty="0">
                <a:hlinkClick r:id="rId2"/>
              </a:rPr>
              <a:t>http://www.wormsandgermsmap.com</a:t>
            </a:r>
            <a:r>
              <a:rPr lang="en-US" dirty="0" smtClean="0">
                <a:hlinkClick r:id="rId2"/>
              </a:rPr>
              <a:t>/</a:t>
            </a:r>
            <a:r>
              <a:rPr lang="en-US" dirty="0" smtClean="0"/>
              <a:t> </a:t>
            </a:r>
          </a:p>
          <a:p>
            <a:r>
              <a:rPr lang="en-US" dirty="0" smtClean="0"/>
              <a:t>IDEXX mapping for dogs and cats (Lyme, </a:t>
            </a:r>
            <a:r>
              <a:rPr lang="en-US" dirty="0" err="1" smtClean="0"/>
              <a:t>anaplasma</a:t>
            </a:r>
            <a:r>
              <a:rPr lang="en-US" dirty="0" smtClean="0"/>
              <a:t>, </a:t>
            </a:r>
            <a:r>
              <a:rPr lang="en-US" dirty="0" err="1" smtClean="0"/>
              <a:t>ehrlichia</a:t>
            </a:r>
            <a:r>
              <a:rPr lang="en-US" dirty="0"/>
              <a:t>) </a:t>
            </a:r>
            <a:r>
              <a:rPr lang="en-US" dirty="0">
                <a:hlinkClick r:id="rId3"/>
              </a:rPr>
              <a:t>http://www.dogsandticks.com/map/2012</a:t>
            </a:r>
            <a:r>
              <a:rPr lang="en-US" dirty="0" smtClean="0">
                <a:hlinkClick r:id="rId3"/>
              </a:rPr>
              <a:t>/</a:t>
            </a:r>
            <a:r>
              <a:rPr lang="en-US" dirty="0" smtClean="0"/>
              <a:t> </a:t>
            </a:r>
          </a:p>
          <a:p>
            <a:r>
              <a:rPr lang="en-US" dirty="0" smtClean="0"/>
              <a:t>Public health mapping</a:t>
            </a:r>
            <a:endParaRPr lang="en-US" dirty="0"/>
          </a:p>
        </p:txBody>
      </p:sp>
    </p:spTree>
    <p:extLst>
      <p:ext uri="{BB962C8B-B14F-4D97-AF65-F5344CB8AC3E}">
        <p14:creationId xmlns:p14="http://schemas.microsoft.com/office/powerpoint/2010/main" val="276703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do Surveillance?</a:t>
            </a:r>
            <a:endParaRPr lang="en-CA" dirty="0"/>
          </a:p>
        </p:txBody>
      </p:sp>
      <p:sp>
        <p:nvSpPr>
          <p:cNvPr id="3" name="Content Placeholder 2"/>
          <p:cNvSpPr>
            <a:spLocks noGrp="1"/>
          </p:cNvSpPr>
          <p:nvPr>
            <p:ph idx="1"/>
          </p:nvPr>
        </p:nvSpPr>
        <p:spPr>
          <a:xfrm>
            <a:off x="457200" y="1600200"/>
            <a:ext cx="3754760" cy="4800600"/>
          </a:xfrm>
        </p:spPr>
        <p:txBody>
          <a:bodyPr>
            <a:normAutofit/>
          </a:bodyPr>
          <a:lstStyle/>
          <a:p>
            <a:r>
              <a:rPr lang="en-CA" sz="2800" dirty="0" smtClean="0"/>
              <a:t>Demonstrate freedom from disease</a:t>
            </a:r>
          </a:p>
          <a:p>
            <a:r>
              <a:rPr lang="en-CA" sz="2800" dirty="0" smtClean="0"/>
              <a:t>Early detection of disease</a:t>
            </a:r>
          </a:p>
          <a:p>
            <a:r>
              <a:rPr lang="en-CA" sz="2800" dirty="0" smtClean="0"/>
              <a:t>Measuring the level of disease</a:t>
            </a:r>
          </a:p>
          <a:p>
            <a:r>
              <a:rPr lang="en-CA" sz="2800" dirty="0" smtClean="0"/>
              <a:t>Finding cases of disease</a:t>
            </a:r>
            <a:endParaRPr lang="en-CA" sz="2800" dirty="0"/>
          </a:p>
        </p:txBody>
      </p:sp>
      <p:sp>
        <p:nvSpPr>
          <p:cNvPr id="4" name="Content Placeholder 3"/>
          <p:cNvSpPr>
            <a:spLocks noGrp="1"/>
          </p:cNvSpPr>
          <p:nvPr>
            <p:ph sz="half" idx="4294967295"/>
          </p:nvPr>
        </p:nvSpPr>
        <p:spPr>
          <a:xfrm>
            <a:off x="5310060" y="2230450"/>
            <a:ext cx="3657600" cy="596900"/>
          </a:xfrm>
        </p:spPr>
        <p:txBody>
          <a:bodyPr/>
          <a:lstStyle/>
          <a:p>
            <a:pPr marL="114300" indent="0">
              <a:buNone/>
            </a:pPr>
            <a:r>
              <a:rPr lang="en-CA" dirty="0" smtClean="0"/>
              <a:t> Disease is Absent</a:t>
            </a:r>
            <a:endParaRPr lang="en-CA" dirty="0"/>
          </a:p>
        </p:txBody>
      </p:sp>
      <p:sp>
        <p:nvSpPr>
          <p:cNvPr id="5" name="Right Brace 4"/>
          <p:cNvSpPr/>
          <p:nvPr/>
        </p:nvSpPr>
        <p:spPr>
          <a:xfrm>
            <a:off x="4229940" y="1700808"/>
            <a:ext cx="1080120" cy="165618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rgbClr val="FF0000"/>
              </a:solidFill>
            </a:endParaRPr>
          </a:p>
        </p:txBody>
      </p:sp>
      <p:sp>
        <p:nvSpPr>
          <p:cNvPr id="6" name="Right Brace 5"/>
          <p:cNvSpPr/>
          <p:nvPr/>
        </p:nvSpPr>
        <p:spPr>
          <a:xfrm>
            <a:off x="4211960" y="3789040"/>
            <a:ext cx="1080120" cy="1656184"/>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5508104" y="4434404"/>
            <a:ext cx="2376264" cy="430887"/>
          </a:xfrm>
          <a:prstGeom prst="rect">
            <a:avLst/>
          </a:prstGeom>
          <a:noFill/>
        </p:spPr>
        <p:txBody>
          <a:bodyPr wrap="square" rtlCol="0">
            <a:spAutoFit/>
          </a:bodyPr>
          <a:lstStyle/>
          <a:p>
            <a:r>
              <a:rPr lang="en-CA" sz="2200" dirty="0" smtClean="0"/>
              <a:t>Disease is Present</a:t>
            </a:r>
            <a:endParaRPr lang="en-CA" sz="2200" dirty="0"/>
          </a:p>
        </p:txBody>
      </p:sp>
    </p:spTree>
    <p:extLst>
      <p:ext uri="{BB962C8B-B14F-4D97-AF65-F5344CB8AC3E}">
        <p14:creationId xmlns:p14="http://schemas.microsoft.com/office/powerpoint/2010/main" val="285562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Global Surveillance - OIE</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OIE (</a:t>
            </a:r>
            <a:r>
              <a:rPr lang="en-US" dirty="0" err="1"/>
              <a:t>Ordre</a:t>
            </a:r>
            <a:r>
              <a:rPr lang="en-US" dirty="0"/>
              <a:t> </a:t>
            </a:r>
            <a:r>
              <a:rPr lang="en-US" dirty="0" err="1"/>
              <a:t>Internationale</a:t>
            </a:r>
            <a:r>
              <a:rPr lang="en-US" dirty="0"/>
              <a:t> </a:t>
            </a:r>
            <a:r>
              <a:rPr lang="en-US" dirty="0" err="1" smtClean="0"/>
              <a:t>Epizootique</a:t>
            </a:r>
            <a:r>
              <a:rPr lang="en-US" dirty="0" smtClean="0"/>
              <a:t>) - 1924</a:t>
            </a:r>
            <a:endParaRPr lang="en-US" dirty="0"/>
          </a:p>
          <a:p>
            <a:r>
              <a:rPr lang="en-US" dirty="0" smtClean="0"/>
              <a:t>World Health Organizations for animals</a:t>
            </a:r>
          </a:p>
          <a:p>
            <a:r>
              <a:rPr lang="en-US" dirty="0" smtClean="0"/>
              <a:t>Focus is on mandatory reporting of disease by member countries as well as sharing this information with other countries to reduce the risk of disease spread</a:t>
            </a:r>
          </a:p>
          <a:p>
            <a:r>
              <a:rPr lang="en-US" dirty="0" smtClean="0"/>
              <a:t>Consortium on animal health, conferences, position statements </a:t>
            </a:r>
            <a:r>
              <a:rPr lang="en-US" dirty="0" err="1" smtClean="0"/>
              <a:t>etc</a:t>
            </a:r>
            <a:endParaRPr lang="en-US" dirty="0" smtClean="0"/>
          </a:p>
          <a:p>
            <a:pPr marL="297180" lvl="1" indent="0">
              <a:buNone/>
            </a:pPr>
            <a:r>
              <a:rPr lang="en-US" dirty="0"/>
              <a:t> </a:t>
            </a:r>
            <a:r>
              <a:rPr lang="en-US" dirty="0" smtClean="0"/>
              <a:t>http</a:t>
            </a:r>
            <a:r>
              <a:rPr lang="en-US" dirty="0"/>
              <a:t>://www.oie.int/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3" t="22169" r="20755" b="5135"/>
          <a:stretch/>
        </p:blipFill>
        <p:spPr bwMode="auto">
          <a:xfrm>
            <a:off x="4283968" y="1556792"/>
            <a:ext cx="4091979" cy="359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8104" y="5373216"/>
            <a:ext cx="1390650" cy="600075"/>
          </a:xfrm>
          <a:prstGeom prst="rect">
            <a:avLst/>
          </a:prstGeom>
        </p:spPr>
      </p:pic>
    </p:spTree>
    <p:extLst>
      <p:ext uri="{BB962C8B-B14F-4D97-AF65-F5344CB8AC3E}">
        <p14:creationId xmlns:p14="http://schemas.microsoft.com/office/powerpoint/2010/main" val="346873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and Equine Specific Surveillance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DEFRA/Animal Health Trust /British Equine Veterinary Association  reports include national and international information</a:t>
            </a:r>
          </a:p>
          <a:p>
            <a:r>
              <a:rPr lang="en-US" dirty="0" smtClean="0"/>
              <a:t>National disease data through laboratory and veterinary practices in the United Kingdom</a:t>
            </a:r>
          </a:p>
          <a:p>
            <a:r>
              <a:rPr lang="en-US" dirty="0" smtClean="0"/>
              <a:t>Collaboration on infectious disease surveillance between countries to inform and alert</a:t>
            </a:r>
            <a:endParaRPr lang="en-US" dirty="0"/>
          </a:p>
          <a:p>
            <a:r>
              <a:rPr lang="en-US" dirty="0" smtClean="0"/>
              <a:t>Quarterly</a:t>
            </a:r>
          </a:p>
          <a:p>
            <a:r>
              <a:rPr lang="en-US" dirty="0" smtClean="0"/>
              <a:t>Industry level</a:t>
            </a:r>
          </a:p>
          <a:p>
            <a:r>
              <a:rPr lang="en-US" dirty="0" smtClean="0"/>
              <a:t>Worldwide distribution</a:t>
            </a:r>
          </a:p>
          <a:p>
            <a:r>
              <a:rPr lang="en-US" dirty="0" smtClean="0"/>
              <a:t>Some extension articles/factsheets</a:t>
            </a:r>
          </a:p>
          <a:p>
            <a:r>
              <a:rPr lang="en-US" dirty="0" smtClean="0"/>
              <a:t>Through DEFRA, also have text messaging disease alerts</a:t>
            </a:r>
            <a:endParaRPr lang="en-US" dirty="0"/>
          </a:p>
          <a:p>
            <a:pPr marL="0" indent="0">
              <a:buNone/>
            </a:pPr>
            <a:r>
              <a:rPr lang="en-US" dirty="0">
                <a:hlinkClick r:id="rId3"/>
              </a:rPr>
              <a:t>http://</a:t>
            </a:r>
            <a:r>
              <a:rPr lang="en-US" dirty="0" smtClean="0">
                <a:hlinkClick r:id="rId3"/>
              </a:rPr>
              <a:t>www.aht.org.uk/cms-display/DEFRA_AHT_BEVA_equine_reports.html</a:t>
            </a:r>
            <a:endParaRPr lang="en-US" dirty="0" smtClean="0"/>
          </a:p>
          <a:p>
            <a:pPr indent="-342900"/>
            <a:r>
              <a:rPr lang="en-US" dirty="0" smtClean="0"/>
              <a:t>AHT is financially supported in part from significant contributions from  Thoroughbred horse racing in Britain</a:t>
            </a:r>
            <a:endParaRPr lang="en-US" dirty="0"/>
          </a:p>
          <a:p>
            <a:pPr marL="0" indent="0">
              <a:buNone/>
            </a:pPr>
            <a:endParaRPr lang="en-US" dirty="0"/>
          </a:p>
        </p:txBody>
      </p:sp>
      <p:pic>
        <p:nvPicPr>
          <p:cNvPr id="1026" name="Picture 2" descr="C:\Users\Lab Services\Pictures\defra beva aht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3166607"/>
            <a:ext cx="1926438" cy="183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220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2" name="Content Placeholder 1"/>
          <p:cNvSpPr>
            <a:spLocks noGrp="1"/>
          </p:cNvSpPr>
          <p:nvPr>
            <p:ph idx="1"/>
          </p:nvPr>
        </p:nvSpPr>
        <p:spPr/>
        <p:txBody>
          <a:bodyPr/>
          <a:lstStyle/>
          <a:p>
            <a:endParaRPr lang="en-CA"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97" t="13787" r="21474" b="11494"/>
          <a:stretch/>
        </p:blipFill>
        <p:spPr bwMode="auto">
          <a:xfrm>
            <a:off x="395536" y="836712"/>
            <a:ext cx="7916352"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17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International Breeders’ Meeting </a:t>
            </a:r>
            <a:br>
              <a:rPr lang="en-US" sz="4000" dirty="0" smtClean="0"/>
            </a:br>
            <a:r>
              <a:rPr lang="en-US" sz="4000" dirty="0" smtClean="0"/>
              <a:t>International Collating Centre</a:t>
            </a:r>
            <a:endParaRPr lang="en-US" sz="4000" dirty="0"/>
          </a:p>
        </p:txBody>
      </p:sp>
      <p:sp>
        <p:nvSpPr>
          <p:cNvPr id="3" name="Content Placeholder 2"/>
          <p:cNvSpPr>
            <a:spLocks noGrp="1"/>
          </p:cNvSpPr>
          <p:nvPr>
            <p:ph idx="1"/>
          </p:nvPr>
        </p:nvSpPr>
        <p:spPr/>
        <p:txBody>
          <a:bodyPr>
            <a:noAutofit/>
          </a:bodyPr>
          <a:lstStyle/>
          <a:p>
            <a:r>
              <a:rPr lang="en-US" sz="1800" dirty="0" smtClean="0"/>
              <a:t>Resulted from an equine Viral arteritis outbreak in Kentucky in 1984 which “provoked extensive international reaction”</a:t>
            </a:r>
          </a:p>
          <a:p>
            <a:r>
              <a:rPr lang="en-US" sz="1800" dirty="0" smtClean="0"/>
              <a:t>Wanted to have a reporting system for diseases that have major welfare and economic impacts (EHV-1, EVA, Strangles </a:t>
            </a:r>
            <a:r>
              <a:rPr lang="en-US" sz="1800" dirty="0" err="1" smtClean="0"/>
              <a:t>etc</a:t>
            </a:r>
            <a:r>
              <a:rPr lang="en-US" sz="1800" dirty="0" smtClean="0"/>
              <a:t>) that is industry sponsored</a:t>
            </a:r>
          </a:p>
          <a:p>
            <a:r>
              <a:rPr lang="en-US" sz="1800" dirty="0" smtClean="0"/>
              <a:t>Organized by the International Breeders Meeting</a:t>
            </a:r>
          </a:p>
          <a:p>
            <a:r>
              <a:rPr lang="en-US" sz="1800" dirty="0" smtClean="0"/>
              <a:t>20 member countries are requested to submit disease reports to the collating </a:t>
            </a:r>
            <a:r>
              <a:rPr lang="en-US" sz="1800" dirty="0" err="1" smtClean="0"/>
              <a:t>centre</a:t>
            </a:r>
            <a:r>
              <a:rPr lang="en-US" sz="1800" dirty="0" smtClean="0"/>
              <a:t> at the AHT</a:t>
            </a:r>
          </a:p>
          <a:p>
            <a:r>
              <a:rPr lang="en-US" sz="1800" dirty="0" smtClean="0"/>
              <a:t>Each country pays a fee for administrative costs </a:t>
            </a:r>
          </a:p>
          <a:p>
            <a:r>
              <a:rPr lang="en-US" sz="1800" dirty="0" smtClean="0"/>
              <a:t>Reports are provided to the International Federation of Horseracing Authorities and its </a:t>
            </a:r>
            <a:r>
              <a:rPr lang="en-US" sz="1800" dirty="0" err="1" smtClean="0"/>
              <a:t>Internation</a:t>
            </a:r>
            <a:r>
              <a:rPr lang="en-US" sz="1800" dirty="0" smtClean="0"/>
              <a:t> Movement of Horses Committee, federal veterinarians and national equine industry organizations</a:t>
            </a:r>
          </a:p>
          <a:p>
            <a:r>
              <a:rPr lang="en-US" sz="1800" dirty="0" smtClean="0"/>
              <a:t>Email distribution</a:t>
            </a:r>
          </a:p>
          <a:p>
            <a:endParaRPr lang="en-US" sz="1600" dirty="0"/>
          </a:p>
          <a:p>
            <a:pPr marL="0" indent="0">
              <a:buNone/>
            </a:pPr>
            <a:r>
              <a:rPr lang="en-US" sz="1800" dirty="0"/>
              <a:t>http://www.aht.org.uk/cms-display/international-breeders-meeting.html</a:t>
            </a:r>
          </a:p>
        </p:txBody>
      </p:sp>
      <p:pic>
        <p:nvPicPr>
          <p:cNvPr id="2052" name="Picture 4" descr="blu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5403320"/>
            <a:ext cx="16573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ICC INTERNATIONAL COLLATING CENTRE\bluelogo.jpg"/>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2239963" y="457200"/>
            <a:ext cx="0" cy="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6" name="Rectangle 6"/>
          <p:cNvSpPr>
            <a:spLocks noChangeArrowheads="1"/>
          </p:cNvSpPr>
          <p:nvPr/>
        </p:nvSpPr>
        <p:spPr bwMode="auto">
          <a:xfrm>
            <a:off x="0" y="1885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998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RESPE- France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599" y="304800"/>
            <a:ext cx="4770783" cy="1219200"/>
          </a:xfrm>
        </p:spPr>
      </p:pic>
      <p:sp>
        <p:nvSpPr>
          <p:cNvPr id="5" name="TextBox 4"/>
          <p:cNvSpPr txBox="1"/>
          <p:nvPr/>
        </p:nvSpPr>
        <p:spPr>
          <a:xfrm>
            <a:off x="457200" y="1700808"/>
            <a:ext cx="7715200"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Developed for horses</a:t>
            </a:r>
          </a:p>
          <a:p>
            <a:pPr marL="285750" indent="-285750">
              <a:buFont typeface="Arial" panose="020B0604020202020204" pitchFamily="34" charset="0"/>
              <a:buChar char="•"/>
            </a:pPr>
            <a:r>
              <a:rPr lang="en-US" sz="2400" dirty="0" smtClean="0"/>
              <a:t>Industry funded (TB sales check off)</a:t>
            </a:r>
          </a:p>
          <a:p>
            <a:pPr marL="285750" indent="-285750">
              <a:buFont typeface="Arial" panose="020B0604020202020204" pitchFamily="34" charset="0"/>
              <a:buChar char="•"/>
            </a:pPr>
            <a:r>
              <a:rPr lang="en-US" sz="2400" dirty="0" smtClean="0"/>
              <a:t>Breeders and horse owners report abnormal syndromes/clinical signs</a:t>
            </a:r>
          </a:p>
          <a:p>
            <a:pPr marL="285750" indent="-285750">
              <a:buFont typeface="Arial" panose="020B0604020202020204" pitchFamily="34" charset="0"/>
              <a:buChar char="•"/>
            </a:pPr>
            <a:r>
              <a:rPr lang="en-US" sz="2400" dirty="0" smtClean="0"/>
              <a:t>Veterinarians report abnormal clinical signs</a:t>
            </a:r>
          </a:p>
          <a:p>
            <a:pPr marL="285750" indent="-285750">
              <a:buFont typeface="Arial" panose="020B0604020202020204" pitchFamily="34" charset="0"/>
              <a:buChar char="•"/>
            </a:pPr>
            <a:r>
              <a:rPr lang="en-US" sz="2400" dirty="0" smtClean="0"/>
              <a:t>Smart phone and computer–based platform</a:t>
            </a:r>
          </a:p>
          <a:p>
            <a:pPr marL="285750" indent="-285750">
              <a:buFont typeface="Arial" panose="020B0604020202020204" pitchFamily="34" charset="0"/>
              <a:buChar char="•"/>
            </a:pPr>
            <a:r>
              <a:rPr lang="en-US" sz="2400" dirty="0" smtClean="0"/>
              <a:t>Discounted lab fees</a:t>
            </a:r>
          </a:p>
          <a:p>
            <a:pPr marL="285750" indent="-285750">
              <a:buFont typeface="Arial" panose="020B0604020202020204" pitchFamily="34" charset="0"/>
              <a:buChar char="•"/>
            </a:pPr>
            <a:r>
              <a:rPr lang="en-US" sz="2400" dirty="0" smtClean="0"/>
              <a:t>Email notification</a:t>
            </a:r>
          </a:p>
          <a:p>
            <a:pPr marL="285750" indent="-285750">
              <a:buFont typeface="Arial" panose="020B0604020202020204" pitchFamily="34" charset="0"/>
              <a:buChar char="•"/>
            </a:pPr>
            <a:r>
              <a:rPr lang="en-US" sz="2400" dirty="0" smtClean="0"/>
              <a:t>Mapping</a:t>
            </a:r>
          </a:p>
          <a:p>
            <a:pPr marL="285750" indent="-285750">
              <a:buFont typeface="Arial" panose="020B0604020202020204" pitchFamily="34" charset="0"/>
              <a:buChar char="•"/>
            </a:pPr>
            <a:r>
              <a:rPr lang="en-US" sz="2400" dirty="0" smtClean="0"/>
              <a:t>Text messaging services</a:t>
            </a:r>
          </a:p>
          <a:p>
            <a:r>
              <a:rPr lang="en-US" sz="2400" dirty="0"/>
              <a:t>http://respe.net/</a:t>
            </a:r>
            <a:endParaRPr lang="en-US" sz="2400"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417489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 existence since 1990</a:t>
            </a:r>
          </a:p>
          <a:p>
            <a:r>
              <a:rPr lang="en-US" dirty="0" smtClean="0"/>
              <a:t>Network of active vets in Switzerland reporting disease (EHV, strangles </a:t>
            </a:r>
            <a:r>
              <a:rPr lang="en-US" dirty="0" err="1" smtClean="0"/>
              <a:t>etc</a:t>
            </a:r>
            <a:r>
              <a:rPr lang="en-US" dirty="0" smtClean="0"/>
              <a:t>)</a:t>
            </a:r>
          </a:p>
          <a:p>
            <a:r>
              <a:rPr lang="en-US" dirty="0" smtClean="0"/>
              <a:t>75 veterinarians from 70 clinics in 14 regions</a:t>
            </a:r>
          </a:p>
          <a:p>
            <a:r>
              <a:rPr lang="en-US" dirty="0" smtClean="0"/>
              <a:t>Estimated 50% coverage of equine population</a:t>
            </a:r>
          </a:p>
          <a:p>
            <a:r>
              <a:rPr lang="en-US" dirty="0" smtClean="0"/>
              <a:t>Vets report clinical signs or laboratory confirmed cases. </a:t>
            </a:r>
            <a:endParaRPr lang="en-US" dirty="0"/>
          </a:p>
          <a:p>
            <a:r>
              <a:rPr lang="en-US" dirty="0" smtClean="0"/>
              <a:t>Monthly and quarterly reports</a:t>
            </a:r>
          </a:p>
          <a:p>
            <a:r>
              <a:rPr lang="en-US" dirty="0" smtClean="0"/>
              <a:t>Vets can also log in and see maps, details, submission issues</a:t>
            </a:r>
          </a:p>
          <a:p>
            <a:r>
              <a:rPr lang="en-US" dirty="0" smtClean="0"/>
              <a:t>Receive a free CE conference on equine veterinary issues in exchange for participation</a:t>
            </a:r>
          </a:p>
          <a:p>
            <a:r>
              <a:rPr lang="en-US" dirty="0" smtClean="0"/>
              <a:t>Can also receive a rugged smart phone for reporting</a:t>
            </a:r>
          </a:p>
        </p:txBody>
      </p:sp>
      <p:pic>
        <p:nvPicPr>
          <p:cNvPr id="3074" name="Picture 2" descr="C:\Users\Lab Services\Pictures\equinella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
            <a:ext cx="451485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252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334</TotalTime>
  <Words>3102</Words>
  <Application>Microsoft Office PowerPoint</Application>
  <PresentationFormat>On-screen Show (4:3)</PresentationFormat>
  <Paragraphs>300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Equine Disease Surveillance Systems</vt:lpstr>
      <vt:lpstr>Animal Disease Surveillance</vt:lpstr>
      <vt:lpstr>Why do Surveillance?</vt:lpstr>
      <vt:lpstr>Global Surveillance - OIE</vt:lpstr>
      <vt:lpstr>Regional and Equine Specific Surveillance</vt:lpstr>
      <vt:lpstr>PowerPoint Presentation</vt:lpstr>
      <vt:lpstr>International Breeders’ Meeting  International Collating Centre</vt:lpstr>
      <vt:lpstr>6. RESPE- France</vt:lpstr>
      <vt:lpstr>PowerPoint Presentation</vt:lpstr>
      <vt:lpstr>PowerPoint Presentation</vt:lpstr>
      <vt:lpstr>PowerPoint Presentation</vt:lpstr>
      <vt:lpstr>PowerPoint Presentation</vt:lpstr>
      <vt:lpstr>Canada – National CFIA</vt:lpstr>
      <vt:lpstr>Provincial governments</vt:lpstr>
      <vt:lpstr>British Columbia  Equine Disease Reporting</vt:lpstr>
      <vt:lpstr>PowerPoint Presentation</vt:lpstr>
      <vt:lpstr> Alberta </vt:lpstr>
      <vt:lpstr>Saskatchewan</vt:lpstr>
      <vt:lpstr>Quebec RAIZO</vt:lpstr>
      <vt:lpstr>Ontario</vt:lpstr>
      <vt:lpstr>Other surveillance activities</vt:lpstr>
    </vt:vector>
  </TitlesOfParts>
  <Company>MGS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Equine Disease Surveillance</dc:title>
  <dc:creator>Moore, Alison (OMAFRA)</dc:creator>
  <cp:lastModifiedBy>Moore, Alison (OMAFRA)</cp:lastModifiedBy>
  <cp:revision>37</cp:revision>
  <cp:lastPrinted>2016-11-02T14:56:47Z</cp:lastPrinted>
  <dcterms:created xsi:type="dcterms:W3CDTF">2016-11-02T02:26:28Z</dcterms:created>
  <dcterms:modified xsi:type="dcterms:W3CDTF">2016-11-02T19:02:59Z</dcterms:modified>
</cp:coreProperties>
</file>